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6" r:id="rId3"/>
    <p:sldMasterId id="2147483699" r:id="rId4"/>
    <p:sldMasterId id="2147483708" r:id="rId5"/>
    <p:sldMasterId id="2147483717" r:id="rId6"/>
  </p:sldMasterIdLst>
  <p:notesMasterIdLst>
    <p:notesMasterId r:id="rId73"/>
  </p:notesMasterIdLst>
  <p:sldIdLst>
    <p:sldId id="1015" r:id="rId7"/>
    <p:sldId id="637" r:id="rId8"/>
    <p:sldId id="2528" r:id="rId9"/>
    <p:sldId id="1112" r:id="rId10"/>
    <p:sldId id="962" r:id="rId11"/>
    <p:sldId id="2287" r:id="rId12"/>
    <p:sldId id="2290" r:id="rId13"/>
    <p:sldId id="2276" r:id="rId14"/>
    <p:sldId id="900" r:id="rId15"/>
    <p:sldId id="901" r:id="rId16"/>
    <p:sldId id="1102" r:id="rId17"/>
    <p:sldId id="291" r:id="rId18"/>
    <p:sldId id="2527" r:id="rId19"/>
    <p:sldId id="911" r:id="rId20"/>
    <p:sldId id="909" r:id="rId21"/>
    <p:sldId id="1117" r:id="rId22"/>
    <p:sldId id="1833" r:id="rId23"/>
    <p:sldId id="495" r:id="rId24"/>
    <p:sldId id="1827" r:id="rId25"/>
    <p:sldId id="1130" r:id="rId26"/>
    <p:sldId id="1887" r:id="rId27"/>
    <p:sldId id="1890" r:id="rId28"/>
    <p:sldId id="2531" r:id="rId29"/>
    <p:sldId id="2532" r:id="rId30"/>
    <p:sldId id="2525" r:id="rId31"/>
    <p:sldId id="1325" r:id="rId32"/>
    <p:sldId id="339" r:id="rId33"/>
    <p:sldId id="2288" r:id="rId34"/>
    <p:sldId id="2168" r:id="rId35"/>
    <p:sldId id="2289" r:id="rId36"/>
    <p:sldId id="340" r:id="rId37"/>
    <p:sldId id="553" r:id="rId38"/>
    <p:sldId id="554" r:id="rId39"/>
    <p:sldId id="555" r:id="rId40"/>
    <p:sldId id="557" r:id="rId41"/>
    <p:sldId id="1872" r:id="rId42"/>
    <p:sldId id="302" r:id="rId43"/>
    <p:sldId id="1873" r:id="rId44"/>
    <p:sldId id="703" r:id="rId45"/>
    <p:sldId id="704" r:id="rId46"/>
    <p:sldId id="556" r:id="rId47"/>
    <p:sldId id="1889" r:id="rId48"/>
    <p:sldId id="1874" r:id="rId49"/>
    <p:sldId id="1005" r:id="rId50"/>
    <p:sldId id="612" r:id="rId51"/>
    <p:sldId id="852" r:id="rId52"/>
    <p:sldId id="854" r:id="rId53"/>
    <p:sldId id="855" r:id="rId54"/>
    <p:sldId id="2530" r:id="rId55"/>
    <p:sldId id="856" r:id="rId56"/>
    <p:sldId id="857" r:id="rId57"/>
    <p:sldId id="2520" r:id="rId58"/>
    <p:sldId id="1057" r:id="rId59"/>
    <p:sldId id="625" r:id="rId60"/>
    <p:sldId id="1893" r:id="rId61"/>
    <p:sldId id="364" r:id="rId62"/>
    <p:sldId id="366" r:id="rId63"/>
    <p:sldId id="1835" r:id="rId64"/>
    <p:sldId id="1071" r:id="rId65"/>
    <p:sldId id="2526" r:id="rId66"/>
    <p:sldId id="997" r:id="rId67"/>
    <p:sldId id="435" r:id="rId68"/>
    <p:sldId id="599" r:id="rId69"/>
    <p:sldId id="1147" r:id="rId70"/>
    <p:sldId id="2167" r:id="rId71"/>
    <p:sldId id="1106"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602565-C9A7-D4B6-55AD-4F1E47DAD255}" v="4" dt="2023-07-24T08:10:33.8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presProps" Target="presProps.xml"/><Relationship Id="rId79" Type="http://schemas.microsoft.com/office/2015/10/relationships/revisionInfo" Target="revisionInfo.xml"/><Relationship Id="rId5" Type="http://schemas.openxmlformats.org/officeDocument/2006/relationships/slideMaster" Target="slideMasters/slideMaster5.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notesMaster" Target="notesMasters/notesMaster1.xml"/><Relationship Id="rId78"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theme" Target="theme/theme1.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slideMaster" Target="slideMasters/slideMaster2.xml"/><Relationship Id="rId29" Type="http://schemas.openxmlformats.org/officeDocument/2006/relationships/slide" Target="slides/slide2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Wilson" userId="S::swilson@hinguar.secat.co.uk::2a54d700-43c5-41ab-8818-c117dbd59c4b" providerId="AD" clId="Web-{6C602565-C9A7-D4B6-55AD-4F1E47DAD255}"/>
    <pc:docChg chg="addSld delSld">
      <pc:chgData name="Mrs Wilson" userId="S::swilson@hinguar.secat.co.uk::2a54d700-43c5-41ab-8818-c117dbd59c4b" providerId="AD" clId="Web-{6C602565-C9A7-D4B6-55AD-4F1E47DAD255}" dt="2023-07-24T08:10:33.880" v="3"/>
      <pc:docMkLst>
        <pc:docMk/>
      </pc:docMkLst>
      <pc:sldChg chg="new del">
        <pc:chgData name="Mrs Wilson" userId="S::swilson@hinguar.secat.co.uk::2a54d700-43c5-41ab-8818-c117dbd59c4b" providerId="AD" clId="Web-{6C602565-C9A7-D4B6-55AD-4F1E47DAD255}" dt="2023-07-24T08:10:33.052" v="2"/>
        <pc:sldMkLst>
          <pc:docMk/>
          <pc:sldMk cId="1863195393" sldId="2533"/>
        </pc:sldMkLst>
      </pc:sldChg>
      <pc:sldChg chg="new del">
        <pc:chgData name="Mrs Wilson" userId="S::swilson@hinguar.secat.co.uk::2a54d700-43c5-41ab-8818-c117dbd59c4b" providerId="AD" clId="Web-{6C602565-C9A7-D4B6-55AD-4F1E47DAD255}" dt="2023-07-24T08:10:33.880" v="3"/>
        <pc:sldMkLst>
          <pc:docMk/>
          <pc:sldMk cId="3386529500" sldId="253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9FDD29-EE29-411B-A71A-838FA9DD07D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0E13B0A-FE2B-422A-8737-2401FA2F2672}">
      <dgm:prSet/>
      <dgm:spPr/>
      <dgm:t>
        <a:bodyPr/>
        <a:lstStyle/>
        <a:p>
          <a:r>
            <a:rPr lang="en-GB" dirty="0"/>
            <a:t>Negative phrasing  </a:t>
          </a:r>
          <a:endParaRPr lang="en-US" dirty="0"/>
        </a:p>
      </dgm:t>
    </dgm:pt>
    <dgm:pt modelId="{ACA20BD4-4F43-430A-9441-B479C913BE8C}" type="parTrans" cxnId="{95ABCF1B-3F90-4410-B23A-16A2AD153410}">
      <dgm:prSet/>
      <dgm:spPr/>
      <dgm:t>
        <a:bodyPr/>
        <a:lstStyle/>
        <a:p>
          <a:endParaRPr lang="en-US"/>
        </a:p>
      </dgm:t>
    </dgm:pt>
    <dgm:pt modelId="{798B3307-63C0-4B96-A4B2-CD535FC2483D}" type="sibTrans" cxnId="{95ABCF1B-3F90-4410-B23A-16A2AD153410}">
      <dgm:prSet/>
      <dgm:spPr/>
      <dgm:t>
        <a:bodyPr/>
        <a:lstStyle/>
        <a:p>
          <a:endParaRPr lang="en-US"/>
        </a:p>
      </dgm:t>
    </dgm:pt>
    <dgm:pt modelId="{CB17614E-CB0A-42C5-8FBA-F2AD4A1972D6}">
      <dgm:prSet/>
      <dgm:spPr/>
      <dgm:t>
        <a:bodyPr/>
        <a:lstStyle/>
        <a:p>
          <a:r>
            <a:rPr lang="en-GB"/>
            <a:t>No choice or open choice</a:t>
          </a:r>
          <a:endParaRPr lang="en-US"/>
        </a:p>
      </dgm:t>
    </dgm:pt>
    <dgm:pt modelId="{F46D5631-4165-42C8-9343-95C789F7767E}" type="parTrans" cxnId="{D2CBEF17-1DCD-4013-B67C-8F5AEF7A47D6}">
      <dgm:prSet/>
      <dgm:spPr/>
      <dgm:t>
        <a:bodyPr/>
        <a:lstStyle/>
        <a:p>
          <a:endParaRPr lang="en-US"/>
        </a:p>
      </dgm:t>
    </dgm:pt>
    <dgm:pt modelId="{3CC43BC7-0D4B-4478-A596-E890C047EC56}" type="sibTrans" cxnId="{D2CBEF17-1DCD-4013-B67C-8F5AEF7A47D6}">
      <dgm:prSet/>
      <dgm:spPr/>
      <dgm:t>
        <a:bodyPr/>
        <a:lstStyle/>
        <a:p>
          <a:endParaRPr lang="en-US"/>
        </a:p>
      </dgm:t>
    </dgm:pt>
    <dgm:pt modelId="{67FBACA5-6D76-4246-8318-AA5B4486DF5F}">
      <dgm:prSet/>
      <dgm:spPr/>
      <dgm:t>
        <a:bodyPr/>
        <a:lstStyle/>
        <a:p>
          <a:r>
            <a:rPr lang="en-GB"/>
            <a:t>Empowering behaviour </a:t>
          </a:r>
          <a:endParaRPr lang="en-US"/>
        </a:p>
      </dgm:t>
    </dgm:pt>
    <dgm:pt modelId="{18D56310-E9E6-434F-89B8-AAD75F8389BE}" type="parTrans" cxnId="{15C60183-36AF-4861-B2F6-18A8CBF2ADE1}">
      <dgm:prSet/>
      <dgm:spPr/>
      <dgm:t>
        <a:bodyPr/>
        <a:lstStyle/>
        <a:p>
          <a:endParaRPr lang="en-US"/>
        </a:p>
      </dgm:t>
    </dgm:pt>
    <dgm:pt modelId="{202B71E9-BBA6-4BC0-9325-B7FB7FD4EEF1}" type="sibTrans" cxnId="{15C60183-36AF-4861-B2F6-18A8CBF2ADE1}">
      <dgm:prSet/>
      <dgm:spPr/>
      <dgm:t>
        <a:bodyPr/>
        <a:lstStyle/>
        <a:p>
          <a:endParaRPr lang="en-US"/>
        </a:p>
      </dgm:t>
    </dgm:pt>
    <dgm:pt modelId="{82ADFCBD-6389-4574-AD92-2C3094CA9BCA}">
      <dgm:prSet/>
      <dgm:spPr/>
      <dgm:t>
        <a:bodyPr/>
        <a:lstStyle/>
        <a:p>
          <a:r>
            <a:rPr lang="en-GB"/>
            <a:t>Escalating Scripts</a:t>
          </a:r>
          <a:endParaRPr lang="en-US"/>
        </a:p>
      </dgm:t>
    </dgm:pt>
    <dgm:pt modelId="{FB5C17AA-A40C-4671-9155-4537F42B7870}" type="parTrans" cxnId="{DEF6FBF0-CD77-4B2C-AF0C-348A304515AB}">
      <dgm:prSet/>
      <dgm:spPr/>
      <dgm:t>
        <a:bodyPr/>
        <a:lstStyle/>
        <a:p>
          <a:endParaRPr lang="en-US"/>
        </a:p>
      </dgm:t>
    </dgm:pt>
    <dgm:pt modelId="{BC94FF87-48A4-4561-A44F-D861F9B78969}" type="sibTrans" cxnId="{DEF6FBF0-CD77-4B2C-AF0C-348A304515AB}">
      <dgm:prSet/>
      <dgm:spPr/>
      <dgm:t>
        <a:bodyPr/>
        <a:lstStyle/>
        <a:p>
          <a:endParaRPr lang="en-US"/>
        </a:p>
      </dgm:t>
    </dgm:pt>
    <dgm:pt modelId="{F3529E4C-B9F8-41D4-A27E-59C8023BA23E}" type="pres">
      <dgm:prSet presAssocID="{559FDD29-EE29-411B-A71A-838FA9DD07D7}" presName="linear" presStyleCnt="0">
        <dgm:presLayoutVars>
          <dgm:animLvl val="lvl"/>
          <dgm:resizeHandles val="exact"/>
        </dgm:presLayoutVars>
      </dgm:prSet>
      <dgm:spPr/>
    </dgm:pt>
    <dgm:pt modelId="{629FAA0B-69F2-4ADF-8F73-C5D66410148B}" type="pres">
      <dgm:prSet presAssocID="{B0E13B0A-FE2B-422A-8737-2401FA2F2672}" presName="parentText" presStyleLbl="node1" presStyleIdx="0" presStyleCnt="4">
        <dgm:presLayoutVars>
          <dgm:chMax val="0"/>
          <dgm:bulletEnabled val="1"/>
        </dgm:presLayoutVars>
      </dgm:prSet>
      <dgm:spPr/>
    </dgm:pt>
    <dgm:pt modelId="{F55620E5-B0A0-46E9-BAFA-8B91BF2D8C3F}" type="pres">
      <dgm:prSet presAssocID="{798B3307-63C0-4B96-A4B2-CD535FC2483D}" presName="spacer" presStyleCnt="0"/>
      <dgm:spPr/>
    </dgm:pt>
    <dgm:pt modelId="{2CABB74E-CA8D-4287-B843-64921069BFC7}" type="pres">
      <dgm:prSet presAssocID="{CB17614E-CB0A-42C5-8FBA-F2AD4A1972D6}" presName="parentText" presStyleLbl="node1" presStyleIdx="1" presStyleCnt="4">
        <dgm:presLayoutVars>
          <dgm:chMax val="0"/>
          <dgm:bulletEnabled val="1"/>
        </dgm:presLayoutVars>
      </dgm:prSet>
      <dgm:spPr/>
    </dgm:pt>
    <dgm:pt modelId="{FC002FB5-62F0-4451-A5A1-0EA817C13F04}" type="pres">
      <dgm:prSet presAssocID="{3CC43BC7-0D4B-4478-A596-E890C047EC56}" presName="spacer" presStyleCnt="0"/>
      <dgm:spPr/>
    </dgm:pt>
    <dgm:pt modelId="{A6A99E43-7EC0-489C-8CD8-A274C128B112}" type="pres">
      <dgm:prSet presAssocID="{67FBACA5-6D76-4246-8318-AA5B4486DF5F}" presName="parentText" presStyleLbl="node1" presStyleIdx="2" presStyleCnt="4">
        <dgm:presLayoutVars>
          <dgm:chMax val="0"/>
          <dgm:bulletEnabled val="1"/>
        </dgm:presLayoutVars>
      </dgm:prSet>
      <dgm:spPr/>
    </dgm:pt>
    <dgm:pt modelId="{0939AC31-739C-4B2F-8970-2EA5D8EE5946}" type="pres">
      <dgm:prSet presAssocID="{202B71E9-BBA6-4BC0-9325-B7FB7FD4EEF1}" presName="spacer" presStyleCnt="0"/>
      <dgm:spPr/>
    </dgm:pt>
    <dgm:pt modelId="{6657AAFD-FE48-4D3F-B8A3-2FD53AAA3E57}" type="pres">
      <dgm:prSet presAssocID="{82ADFCBD-6389-4574-AD92-2C3094CA9BCA}" presName="parentText" presStyleLbl="node1" presStyleIdx="3" presStyleCnt="4">
        <dgm:presLayoutVars>
          <dgm:chMax val="0"/>
          <dgm:bulletEnabled val="1"/>
        </dgm:presLayoutVars>
      </dgm:prSet>
      <dgm:spPr/>
    </dgm:pt>
  </dgm:ptLst>
  <dgm:cxnLst>
    <dgm:cxn modelId="{D2CBEF17-1DCD-4013-B67C-8F5AEF7A47D6}" srcId="{559FDD29-EE29-411B-A71A-838FA9DD07D7}" destId="{CB17614E-CB0A-42C5-8FBA-F2AD4A1972D6}" srcOrd="1" destOrd="0" parTransId="{F46D5631-4165-42C8-9343-95C789F7767E}" sibTransId="{3CC43BC7-0D4B-4478-A596-E890C047EC56}"/>
    <dgm:cxn modelId="{95ABCF1B-3F90-4410-B23A-16A2AD153410}" srcId="{559FDD29-EE29-411B-A71A-838FA9DD07D7}" destId="{B0E13B0A-FE2B-422A-8737-2401FA2F2672}" srcOrd="0" destOrd="0" parTransId="{ACA20BD4-4F43-430A-9441-B479C913BE8C}" sibTransId="{798B3307-63C0-4B96-A4B2-CD535FC2483D}"/>
    <dgm:cxn modelId="{AEB04C3A-C293-4025-AFD9-0BAD38EAC3DE}" type="presOf" srcId="{82ADFCBD-6389-4574-AD92-2C3094CA9BCA}" destId="{6657AAFD-FE48-4D3F-B8A3-2FD53AAA3E57}" srcOrd="0" destOrd="0" presId="urn:microsoft.com/office/officeart/2005/8/layout/vList2"/>
    <dgm:cxn modelId="{15C60183-36AF-4861-B2F6-18A8CBF2ADE1}" srcId="{559FDD29-EE29-411B-A71A-838FA9DD07D7}" destId="{67FBACA5-6D76-4246-8318-AA5B4486DF5F}" srcOrd="2" destOrd="0" parTransId="{18D56310-E9E6-434F-89B8-AAD75F8389BE}" sibTransId="{202B71E9-BBA6-4BC0-9325-B7FB7FD4EEF1}"/>
    <dgm:cxn modelId="{87085E8C-8069-409A-85D8-B943B1B1F423}" type="presOf" srcId="{67FBACA5-6D76-4246-8318-AA5B4486DF5F}" destId="{A6A99E43-7EC0-489C-8CD8-A274C128B112}" srcOrd="0" destOrd="0" presId="urn:microsoft.com/office/officeart/2005/8/layout/vList2"/>
    <dgm:cxn modelId="{702996A3-8DBE-4D96-B3C3-6104F17091BA}" type="presOf" srcId="{CB17614E-CB0A-42C5-8FBA-F2AD4A1972D6}" destId="{2CABB74E-CA8D-4287-B843-64921069BFC7}" srcOrd="0" destOrd="0" presId="urn:microsoft.com/office/officeart/2005/8/layout/vList2"/>
    <dgm:cxn modelId="{EE358CBE-67FB-4217-A25D-5B95270D5F2E}" type="presOf" srcId="{559FDD29-EE29-411B-A71A-838FA9DD07D7}" destId="{F3529E4C-B9F8-41D4-A27E-59C8023BA23E}" srcOrd="0" destOrd="0" presId="urn:microsoft.com/office/officeart/2005/8/layout/vList2"/>
    <dgm:cxn modelId="{A70203E2-2533-454E-8FF8-C327D1AC7C50}" type="presOf" srcId="{B0E13B0A-FE2B-422A-8737-2401FA2F2672}" destId="{629FAA0B-69F2-4ADF-8F73-C5D66410148B}" srcOrd="0" destOrd="0" presId="urn:microsoft.com/office/officeart/2005/8/layout/vList2"/>
    <dgm:cxn modelId="{DEF6FBF0-CD77-4B2C-AF0C-348A304515AB}" srcId="{559FDD29-EE29-411B-A71A-838FA9DD07D7}" destId="{82ADFCBD-6389-4574-AD92-2C3094CA9BCA}" srcOrd="3" destOrd="0" parTransId="{FB5C17AA-A40C-4671-9155-4537F42B7870}" sibTransId="{BC94FF87-48A4-4561-A44F-D861F9B78969}"/>
    <dgm:cxn modelId="{F5B4CA0D-33E3-4457-99AB-6B7A79DE8CF3}" type="presParOf" srcId="{F3529E4C-B9F8-41D4-A27E-59C8023BA23E}" destId="{629FAA0B-69F2-4ADF-8F73-C5D66410148B}" srcOrd="0" destOrd="0" presId="urn:microsoft.com/office/officeart/2005/8/layout/vList2"/>
    <dgm:cxn modelId="{DE16282D-F02E-4B71-92E9-C3F6A7F42A4E}" type="presParOf" srcId="{F3529E4C-B9F8-41D4-A27E-59C8023BA23E}" destId="{F55620E5-B0A0-46E9-BAFA-8B91BF2D8C3F}" srcOrd="1" destOrd="0" presId="urn:microsoft.com/office/officeart/2005/8/layout/vList2"/>
    <dgm:cxn modelId="{8A726082-1183-43BE-9E22-C47D677710F9}" type="presParOf" srcId="{F3529E4C-B9F8-41D4-A27E-59C8023BA23E}" destId="{2CABB74E-CA8D-4287-B843-64921069BFC7}" srcOrd="2" destOrd="0" presId="urn:microsoft.com/office/officeart/2005/8/layout/vList2"/>
    <dgm:cxn modelId="{6CE51590-ED33-4A1D-AD21-3F05C1BCC07E}" type="presParOf" srcId="{F3529E4C-B9F8-41D4-A27E-59C8023BA23E}" destId="{FC002FB5-62F0-4451-A5A1-0EA817C13F04}" srcOrd="3" destOrd="0" presId="urn:microsoft.com/office/officeart/2005/8/layout/vList2"/>
    <dgm:cxn modelId="{0CF7E7C8-4F4F-471D-AC2E-63CB5B9E0649}" type="presParOf" srcId="{F3529E4C-B9F8-41D4-A27E-59C8023BA23E}" destId="{A6A99E43-7EC0-489C-8CD8-A274C128B112}" srcOrd="4" destOrd="0" presId="urn:microsoft.com/office/officeart/2005/8/layout/vList2"/>
    <dgm:cxn modelId="{70B2A8DD-ACCE-4390-9EA4-51DFD1FC44A1}" type="presParOf" srcId="{F3529E4C-B9F8-41D4-A27E-59C8023BA23E}" destId="{0939AC31-739C-4B2F-8970-2EA5D8EE5946}" srcOrd="5" destOrd="0" presId="urn:microsoft.com/office/officeart/2005/8/layout/vList2"/>
    <dgm:cxn modelId="{405AB0B5-6F14-4680-99DD-2B0ED06622AD}" type="presParOf" srcId="{F3529E4C-B9F8-41D4-A27E-59C8023BA23E}" destId="{6657AAFD-FE48-4D3F-B8A3-2FD53AAA3E57}"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B76475-18B2-40EF-88C3-31C988B76F58}"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4BCA3592-FEEE-4851-89CC-F4F4FD0CC206}">
      <dgm:prSet/>
      <dgm:spPr/>
      <dgm:t>
        <a:bodyPr/>
        <a:lstStyle/>
        <a:p>
          <a:r>
            <a:rPr lang="en-GB" dirty="0"/>
            <a:t>It doesn't tell your child what behaviour you want to see.  Therefore, it’s not helpful. </a:t>
          </a:r>
          <a:br>
            <a:rPr lang="en-GB" dirty="0"/>
          </a:br>
          <a:endParaRPr lang="en-US" dirty="0"/>
        </a:p>
      </dgm:t>
    </dgm:pt>
    <dgm:pt modelId="{C32DBF1C-2233-4C55-8BC0-537571B3B07C}" type="parTrans" cxnId="{C5F377CC-2AD3-4FD2-A9CF-53F6977D92D4}">
      <dgm:prSet/>
      <dgm:spPr/>
      <dgm:t>
        <a:bodyPr/>
        <a:lstStyle/>
        <a:p>
          <a:endParaRPr lang="en-US"/>
        </a:p>
      </dgm:t>
    </dgm:pt>
    <dgm:pt modelId="{38753ED9-CEC8-4AF9-81A3-91F080EA2517}" type="sibTrans" cxnId="{C5F377CC-2AD3-4FD2-A9CF-53F6977D92D4}">
      <dgm:prSet/>
      <dgm:spPr/>
      <dgm:t>
        <a:bodyPr/>
        <a:lstStyle/>
        <a:p>
          <a:endParaRPr lang="en-US"/>
        </a:p>
      </dgm:t>
    </dgm:pt>
    <dgm:pt modelId="{74ACF399-3056-4C39-9444-1DA793F59BB6}">
      <dgm:prSet/>
      <dgm:spPr/>
      <dgm:t>
        <a:bodyPr/>
        <a:lstStyle/>
        <a:p>
          <a:r>
            <a:rPr lang="en-GB" dirty="0"/>
            <a:t>Children hear the action word in your statement.  Telling your child "Don’t ****" will guarantee that s/he will immediately want to ****.</a:t>
          </a:r>
          <a:endParaRPr lang="en-US" dirty="0"/>
        </a:p>
      </dgm:t>
    </dgm:pt>
    <dgm:pt modelId="{D4730B89-FD0C-4FB2-BAD0-98F9A8D90338}" type="parTrans" cxnId="{5544F0F9-F43C-4A40-9BBA-EA65F86C9802}">
      <dgm:prSet/>
      <dgm:spPr/>
      <dgm:t>
        <a:bodyPr/>
        <a:lstStyle/>
        <a:p>
          <a:endParaRPr lang="en-US"/>
        </a:p>
      </dgm:t>
    </dgm:pt>
    <dgm:pt modelId="{A2E25FAD-B95D-4BB7-B608-3D2361319037}" type="sibTrans" cxnId="{5544F0F9-F43C-4A40-9BBA-EA65F86C9802}">
      <dgm:prSet/>
      <dgm:spPr/>
      <dgm:t>
        <a:bodyPr/>
        <a:lstStyle/>
        <a:p>
          <a:endParaRPr lang="en-US"/>
        </a:p>
      </dgm:t>
    </dgm:pt>
    <dgm:pt modelId="{16971122-725E-4A2D-983D-AD2E8413E477}" type="pres">
      <dgm:prSet presAssocID="{44B76475-18B2-40EF-88C3-31C988B76F58}" presName="Name0" presStyleCnt="0">
        <dgm:presLayoutVars>
          <dgm:dir/>
          <dgm:animLvl val="lvl"/>
          <dgm:resizeHandles val="exact"/>
        </dgm:presLayoutVars>
      </dgm:prSet>
      <dgm:spPr/>
    </dgm:pt>
    <dgm:pt modelId="{8B8700F2-CCB4-45D2-A3DF-D4D3D9D23F73}" type="pres">
      <dgm:prSet presAssocID="{74ACF399-3056-4C39-9444-1DA793F59BB6}" presName="boxAndChildren" presStyleCnt="0"/>
      <dgm:spPr/>
    </dgm:pt>
    <dgm:pt modelId="{BF16512C-C67D-4CFC-905D-387AEEAE2195}" type="pres">
      <dgm:prSet presAssocID="{74ACF399-3056-4C39-9444-1DA793F59BB6}" presName="parentTextBox" presStyleLbl="node1" presStyleIdx="0" presStyleCnt="2"/>
      <dgm:spPr/>
    </dgm:pt>
    <dgm:pt modelId="{A46F870F-7476-41CF-813C-243C880F1351}" type="pres">
      <dgm:prSet presAssocID="{38753ED9-CEC8-4AF9-81A3-91F080EA2517}" presName="sp" presStyleCnt="0"/>
      <dgm:spPr/>
    </dgm:pt>
    <dgm:pt modelId="{8CEC2B34-2AAD-4C7F-AA00-3B0239FCCE8B}" type="pres">
      <dgm:prSet presAssocID="{4BCA3592-FEEE-4851-89CC-F4F4FD0CC206}" presName="arrowAndChildren" presStyleCnt="0"/>
      <dgm:spPr/>
    </dgm:pt>
    <dgm:pt modelId="{C6D4CCFD-5E82-4F0F-84EF-09D240036587}" type="pres">
      <dgm:prSet presAssocID="{4BCA3592-FEEE-4851-89CC-F4F4FD0CC206}" presName="parentTextArrow" presStyleLbl="node1" presStyleIdx="1" presStyleCnt="2"/>
      <dgm:spPr/>
    </dgm:pt>
  </dgm:ptLst>
  <dgm:cxnLst>
    <dgm:cxn modelId="{B9DA96B5-3946-4675-90A0-9785861F3A8E}" type="presOf" srcId="{4BCA3592-FEEE-4851-89CC-F4F4FD0CC206}" destId="{C6D4CCFD-5E82-4F0F-84EF-09D240036587}" srcOrd="0" destOrd="0" presId="urn:microsoft.com/office/officeart/2005/8/layout/process4"/>
    <dgm:cxn modelId="{155D2FC7-BC07-49AF-9346-7F81A110589B}" type="presOf" srcId="{74ACF399-3056-4C39-9444-1DA793F59BB6}" destId="{BF16512C-C67D-4CFC-905D-387AEEAE2195}" srcOrd="0" destOrd="0" presId="urn:microsoft.com/office/officeart/2005/8/layout/process4"/>
    <dgm:cxn modelId="{C5F377CC-2AD3-4FD2-A9CF-53F6977D92D4}" srcId="{44B76475-18B2-40EF-88C3-31C988B76F58}" destId="{4BCA3592-FEEE-4851-89CC-F4F4FD0CC206}" srcOrd="0" destOrd="0" parTransId="{C32DBF1C-2233-4C55-8BC0-537571B3B07C}" sibTransId="{38753ED9-CEC8-4AF9-81A3-91F080EA2517}"/>
    <dgm:cxn modelId="{B10008D7-9440-4898-B757-766318719DB3}" type="presOf" srcId="{44B76475-18B2-40EF-88C3-31C988B76F58}" destId="{16971122-725E-4A2D-983D-AD2E8413E477}" srcOrd="0" destOrd="0" presId="urn:microsoft.com/office/officeart/2005/8/layout/process4"/>
    <dgm:cxn modelId="{5544F0F9-F43C-4A40-9BBA-EA65F86C9802}" srcId="{44B76475-18B2-40EF-88C3-31C988B76F58}" destId="{74ACF399-3056-4C39-9444-1DA793F59BB6}" srcOrd="1" destOrd="0" parTransId="{D4730B89-FD0C-4FB2-BAD0-98F9A8D90338}" sibTransId="{A2E25FAD-B95D-4BB7-B608-3D2361319037}"/>
    <dgm:cxn modelId="{186E8C8E-80AF-4811-98EB-580433E40D71}" type="presParOf" srcId="{16971122-725E-4A2D-983D-AD2E8413E477}" destId="{8B8700F2-CCB4-45D2-A3DF-D4D3D9D23F73}" srcOrd="0" destOrd="0" presId="urn:microsoft.com/office/officeart/2005/8/layout/process4"/>
    <dgm:cxn modelId="{8D559F30-8B22-4578-9D43-1F7F47E5E59A}" type="presParOf" srcId="{8B8700F2-CCB4-45D2-A3DF-D4D3D9D23F73}" destId="{BF16512C-C67D-4CFC-905D-387AEEAE2195}" srcOrd="0" destOrd="0" presId="urn:microsoft.com/office/officeart/2005/8/layout/process4"/>
    <dgm:cxn modelId="{8AF5528F-BFA5-4B23-8AD3-DF3578731061}" type="presParOf" srcId="{16971122-725E-4A2D-983D-AD2E8413E477}" destId="{A46F870F-7476-41CF-813C-243C880F1351}" srcOrd="1" destOrd="0" presId="urn:microsoft.com/office/officeart/2005/8/layout/process4"/>
    <dgm:cxn modelId="{2F56CADC-640A-41A8-83C0-EEE289E60512}" type="presParOf" srcId="{16971122-725E-4A2D-983D-AD2E8413E477}" destId="{8CEC2B34-2AAD-4C7F-AA00-3B0239FCCE8B}" srcOrd="2" destOrd="0" presId="urn:microsoft.com/office/officeart/2005/8/layout/process4"/>
    <dgm:cxn modelId="{5A183B1C-54A6-4301-809D-05F4536FD266}" type="presParOf" srcId="{8CEC2B34-2AAD-4C7F-AA00-3B0239FCCE8B}" destId="{C6D4CCFD-5E82-4F0F-84EF-09D240036587}"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7AC275-298A-4458-880A-498EEE6338FE}"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E88ED684-1924-4500-B3F3-861235CB8CA8}">
      <dgm:prSet/>
      <dgm:spPr/>
      <dgm:t>
        <a:bodyPr/>
        <a:lstStyle/>
        <a:p>
          <a:r>
            <a:rPr lang="en-GB" dirty="0"/>
            <a:t>A conclusion derived through logic</a:t>
          </a:r>
          <a:endParaRPr lang="en-US" dirty="0"/>
        </a:p>
      </dgm:t>
    </dgm:pt>
    <dgm:pt modelId="{B0410D08-1F5B-4069-AC55-A819F5295F22}" type="parTrans" cxnId="{6BAC53D2-FE4E-4B24-9DF6-E2F6C57B5CBE}">
      <dgm:prSet/>
      <dgm:spPr/>
      <dgm:t>
        <a:bodyPr/>
        <a:lstStyle/>
        <a:p>
          <a:endParaRPr lang="en-US"/>
        </a:p>
      </dgm:t>
    </dgm:pt>
    <dgm:pt modelId="{F54FB54C-9723-40A2-A527-14EB3ECD4ECC}" type="sibTrans" cxnId="{6BAC53D2-FE4E-4B24-9DF6-E2F6C57B5CBE}">
      <dgm:prSet/>
      <dgm:spPr/>
      <dgm:t>
        <a:bodyPr/>
        <a:lstStyle/>
        <a:p>
          <a:endParaRPr lang="en-US"/>
        </a:p>
      </dgm:t>
    </dgm:pt>
    <dgm:pt modelId="{79F7E83B-5154-4799-AD82-FA6A353430C4}">
      <dgm:prSet/>
      <dgm:spPr/>
      <dgm:t>
        <a:bodyPr/>
        <a:lstStyle/>
        <a:p>
          <a:r>
            <a:rPr lang="en-GB" dirty="0"/>
            <a:t>Something that logically or naturally follows from an action</a:t>
          </a:r>
          <a:endParaRPr lang="en-US" dirty="0"/>
        </a:p>
      </dgm:t>
    </dgm:pt>
    <dgm:pt modelId="{6FCB08A5-C539-4981-B35A-300B9F3DFD85}" type="parTrans" cxnId="{FE1DB4B7-A62C-47FA-A28A-E11310B83A6E}">
      <dgm:prSet/>
      <dgm:spPr/>
      <dgm:t>
        <a:bodyPr/>
        <a:lstStyle/>
        <a:p>
          <a:endParaRPr lang="en-US"/>
        </a:p>
      </dgm:t>
    </dgm:pt>
    <dgm:pt modelId="{350B384E-3E48-49C2-9B91-B0022844EBCF}" type="sibTrans" cxnId="{FE1DB4B7-A62C-47FA-A28A-E11310B83A6E}">
      <dgm:prSet/>
      <dgm:spPr/>
      <dgm:t>
        <a:bodyPr/>
        <a:lstStyle/>
        <a:p>
          <a:endParaRPr lang="en-US"/>
        </a:p>
      </dgm:t>
    </dgm:pt>
    <dgm:pt modelId="{D571DBD7-EEE0-4DBC-97D8-A9E634A5D058}" type="pres">
      <dgm:prSet presAssocID="{4A7AC275-298A-4458-880A-498EEE6338FE}" presName="hierChild1" presStyleCnt="0">
        <dgm:presLayoutVars>
          <dgm:chPref val="1"/>
          <dgm:dir/>
          <dgm:animOne val="branch"/>
          <dgm:animLvl val="lvl"/>
          <dgm:resizeHandles/>
        </dgm:presLayoutVars>
      </dgm:prSet>
      <dgm:spPr/>
    </dgm:pt>
    <dgm:pt modelId="{B937D81C-ADB2-405E-8DC4-04586D1E7B37}" type="pres">
      <dgm:prSet presAssocID="{E88ED684-1924-4500-B3F3-861235CB8CA8}" presName="hierRoot1" presStyleCnt="0"/>
      <dgm:spPr/>
    </dgm:pt>
    <dgm:pt modelId="{221A77B7-DAA6-4479-9589-6FC52B32C4FB}" type="pres">
      <dgm:prSet presAssocID="{E88ED684-1924-4500-B3F3-861235CB8CA8}" presName="composite" presStyleCnt="0"/>
      <dgm:spPr/>
    </dgm:pt>
    <dgm:pt modelId="{5B817D1E-902C-46AE-9CA0-811FE7623E2B}" type="pres">
      <dgm:prSet presAssocID="{E88ED684-1924-4500-B3F3-861235CB8CA8}" presName="background" presStyleLbl="node0" presStyleIdx="0" presStyleCnt="2"/>
      <dgm:spPr/>
    </dgm:pt>
    <dgm:pt modelId="{F73337AF-F48C-4500-BA47-B368958425C2}" type="pres">
      <dgm:prSet presAssocID="{E88ED684-1924-4500-B3F3-861235CB8CA8}" presName="text" presStyleLbl="fgAcc0" presStyleIdx="0" presStyleCnt="2">
        <dgm:presLayoutVars>
          <dgm:chPref val="3"/>
        </dgm:presLayoutVars>
      </dgm:prSet>
      <dgm:spPr/>
    </dgm:pt>
    <dgm:pt modelId="{D3B0EF4F-1D92-402C-A703-9472F313B68D}" type="pres">
      <dgm:prSet presAssocID="{E88ED684-1924-4500-B3F3-861235CB8CA8}" presName="hierChild2" presStyleCnt="0"/>
      <dgm:spPr/>
    </dgm:pt>
    <dgm:pt modelId="{A92019D5-B76F-434F-BE8E-E92E3CF866A0}" type="pres">
      <dgm:prSet presAssocID="{79F7E83B-5154-4799-AD82-FA6A353430C4}" presName="hierRoot1" presStyleCnt="0"/>
      <dgm:spPr/>
    </dgm:pt>
    <dgm:pt modelId="{33A1AAFB-851C-4D3B-A1D8-FB077AB4600A}" type="pres">
      <dgm:prSet presAssocID="{79F7E83B-5154-4799-AD82-FA6A353430C4}" presName="composite" presStyleCnt="0"/>
      <dgm:spPr/>
    </dgm:pt>
    <dgm:pt modelId="{77040369-E0B6-4747-92C6-C4DDE48B36DE}" type="pres">
      <dgm:prSet presAssocID="{79F7E83B-5154-4799-AD82-FA6A353430C4}" presName="background" presStyleLbl="node0" presStyleIdx="1" presStyleCnt="2"/>
      <dgm:spPr/>
    </dgm:pt>
    <dgm:pt modelId="{DAAB9899-8820-4E9E-BD1C-585510FFDCBC}" type="pres">
      <dgm:prSet presAssocID="{79F7E83B-5154-4799-AD82-FA6A353430C4}" presName="text" presStyleLbl="fgAcc0" presStyleIdx="1" presStyleCnt="2">
        <dgm:presLayoutVars>
          <dgm:chPref val="3"/>
        </dgm:presLayoutVars>
      </dgm:prSet>
      <dgm:spPr/>
    </dgm:pt>
    <dgm:pt modelId="{CBF80E71-CAEB-45A9-B00B-9FFC3143C786}" type="pres">
      <dgm:prSet presAssocID="{79F7E83B-5154-4799-AD82-FA6A353430C4}" presName="hierChild2" presStyleCnt="0"/>
      <dgm:spPr/>
    </dgm:pt>
  </dgm:ptLst>
  <dgm:cxnLst>
    <dgm:cxn modelId="{27E1D21D-D471-4D21-99AC-7B79429D8CF1}" type="presOf" srcId="{79F7E83B-5154-4799-AD82-FA6A353430C4}" destId="{DAAB9899-8820-4E9E-BD1C-585510FFDCBC}" srcOrd="0" destOrd="0" presId="urn:microsoft.com/office/officeart/2005/8/layout/hierarchy1"/>
    <dgm:cxn modelId="{85E2E29A-3486-4B82-94FD-4F9870F79329}" type="presOf" srcId="{E88ED684-1924-4500-B3F3-861235CB8CA8}" destId="{F73337AF-F48C-4500-BA47-B368958425C2}" srcOrd="0" destOrd="0" presId="urn:microsoft.com/office/officeart/2005/8/layout/hierarchy1"/>
    <dgm:cxn modelId="{968C60A5-1F2C-490C-80AE-84DD99AD6E36}" type="presOf" srcId="{4A7AC275-298A-4458-880A-498EEE6338FE}" destId="{D571DBD7-EEE0-4DBC-97D8-A9E634A5D058}" srcOrd="0" destOrd="0" presId="urn:microsoft.com/office/officeart/2005/8/layout/hierarchy1"/>
    <dgm:cxn modelId="{FE1DB4B7-A62C-47FA-A28A-E11310B83A6E}" srcId="{4A7AC275-298A-4458-880A-498EEE6338FE}" destId="{79F7E83B-5154-4799-AD82-FA6A353430C4}" srcOrd="1" destOrd="0" parTransId="{6FCB08A5-C539-4981-B35A-300B9F3DFD85}" sibTransId="{350B384E-3E48-49C2-9B91-B0022844EBCF}"/>
    <dgm:cxn modelId="{6BAC53D2-FE4E-4B24-9DF6-E2F6C57B5CBE}" srcId="{4A7AC275-298A-4458-880A-498EEE6338FE}" destId="{E88ED684-1924-4500-B3F3-861235CB8CA8}" srcOrd="0" destOrd="0" parTransId="{B0410D08-1F5B-4069-AC55-A819F5295F22}" sibTransId="{F54FB54C-9723-40A2-A527-14EB3ECD4ECC}"/>
    <dgm:cxn modelId="{607D2044-39A6-487A-8374-6FAB35B738A5}" type="presParOf" srcId="{D571DBD7-EEE0-4DBC-97D8-A9E634A5D058}" destId="{B937D81C-ADB2-405E-8DC4-04586D1E7B37}" srcOrd="0" destOrd="0" presId="urn:microsoft.com/office/officeart/2005/8/layout/hierarchy1"/>
    <dgm:cxn modelId="{0873E699-97B5-4AB2-9199-C9004557953F}" type="presParOf" srcId="{B937D81C-ADB2-405E-8DC4-04586D1E7B37}" destId="{221A77B7-DAA6-4479-9589-6FC52B32C4FB}" srcOrd="0" destOrd="0" presId="urn:microsoft.com/office/officeart/2005/8/layout/hierarchy1"/>
    <dgm:cxn modelId="{C0091E8A-4E41-4564-8450-3CBE72866F78}" type="presParOf" srcId="{221A77B7-DAA6-4479-9589-6FC52B32C4FB}" destId="{5B817D1E-902C-46AE-9CA0-811FE7623E2B}" srcOrd="0" destOrd="0" presId="urn:microsoft.com/office/officeart/2005/8/layout/hierarchy1"/>
    <dgm:cxn modelId="{473176BC-EC14-4BD3-A2B0-5A436BE0F208}" type="presParOf" srcId="{221A77B7-DAA6-4479-9589-6FC52B32C4FB}" destId="{F73337AF-F48C-4500-BA47-B368958425C2}" srcOrd="1" destOrd="0" presId="urn:microsoft.com/office/officeart/2005/8/layout/hierarchy1"/>
    <dgm:cxn modelId="{70299B5A-1ABF-4863-86F7-99E3F3DF3754}" type="presParOf" srcId="{B937D81C-ADB2-405E-8DC4-04586D1E7B37}" destId="{D3B0EF4F-1D92-402C-A703-9472F313B68D}" srcOrd="1" destOrd="0" presId="urn:microsoft.com/office/officeart/2005/8/layout/hierarchy1"/>
    <dgm:cxn modelId="{5A492972-DC75-4D78-8457-6C34C64A2737}" type="presParOf" srcId="{D571DBD7-EEE0-4DBC-97D8-A9E634A5D058}" destId="{A92019D5-B76F-434F-BE8E-E92E3CF866A0}" srcOrd="1" destOrd="0" presId="urn:microsoft.com/office/officeart/2005/8/layout/hierarchy1"/>
    <dgm:cxn modelId="{19133F5D-01A9-43E5-98B9-EBA62B487837}" type="presParOf" srcId="{A92019D5-B76F-434F-BE8E-E92E3CF866A0}" destId="{33A1AAFB-851C-4D3B-A1D8-FB077AB4600A}" srcOrd="0" destOrd="0" presId="urn:microsoft.com/office/officeart/2005/8/layout/hierarchy1"/>
    <dgm:cxn modelId="{95DE2C83-8FA3-4CEA-BE8D-BF7152587F55}" type="presParOf" srcId="{33A1AAFB-851C-4D3B-A1D8-FB077AB4600A}" destId="{77040369-E0B6-4747-92C6-C4DDE48B36DE}" srcOrd="0" destOrd="0" presId="urn:microsoft.com/office/officeart/2005/8/layout/hierarchy1"/>
    <dgm:cxn modelId="{0357EC76-048E-4CFA-B59C-E4D363D91F31}" type="presParOf" srcId="{33A1AAFB-851C-4D3B-A1D8-FB077AB4600A}" destId="{DAAB9899-8820-4E9E-BD1C-585510FFDCBC}" srcOrd="1" destOrd="0" presId="urn:microsoft.com/office/officeart/2005/8/layout/hierarchy1"/>
    <dgm:cxn modelId="{F11CFBC3-1F50-4748-8E49-B9BCD1D7885D}" type="presParOf" srcId="{A92019D5-B76F-434F-BE8E-E92E3CF866A0}" destId="{CBF80E71-CAEB-45A9-B00B-9FFC3143C78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9FAA0B-69F2-4ADF-8F73-C5D66410148B}">
      <dsp:nvSpPr>
        <dsp:cNvPr id="0" name=""/>
        <dsp:cNvSpPr/>
      </dsp:nvSpPr>
      <dsp:spPr>
        <a:xfrm>
          <a:off x="0" y="31779"/>
          <a:ext cx="10515600" cy="98338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t>Negative phrasing  </a:t>
          </a:r>
          <a:endParaRPr lang="en-US" sz="4100" kern="1200" dirty="0"/>
        </a:p>
      </dsp:txBody>
      <dsp:txXfrm>
        <a:off x="48005" y="79784"/>
        <a:ext cx="10419590" cy="887374"/>
      </dsp:txXfrm>
    </dsp:sp>
    <dsp:sp modelId="{2CABB74E-CA8D-4287-B843-64921069BFC7}">
      <dsp:nvSpPr>
        <dsp:cNvPr id="0" name=""/>
        <dsp:cNvSpPr/>
      </dsp:nvSpPr>
      <dsp:spPr>
        <a:xfrm>
          <a:off x="0" y="1133244"/>
          <a:ext cx="10515600" cy="983384"/>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No choice or open choice</a:t>
          </a:r>
          <a:endParaRPr lang="en-US" sz="4100" kern="1200"/>
        </a:p>
      </dsp:txBody>
      <dsp:txXfrm>
        <a:off x="48005" y="1181249"/>
        <a:ext cx="10419590" cy="887374"/>
      </dsp:txXfrm>
    </dsp:sp>
    <dsp:sp modelId="{A6A99E43-7EC0-489C-8CD8-A274C128B112}">
      <dsp:nvSpPr>
        <dsp:cNvPr id="0" name=""/>
        <dsp:cNvSpPr/>
      </dsp:nvSpPr>
      <dsp:spPr>
        <a:xfrm>
          <a:off x="0" y="2234709"/>
          <a:ext cx="10515600" cy="983384"/>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Empowering behaviour </a:t>
          </a:r>
          <a:endParaRPr lang="en-US" sz="4100" kern="1200"/>
        </a:p>
      </dsp:txBody>
      <dsp:txXfrm>
        <a:off x="48005" y="2282714"/>
        <a:ext cx="10419590" cy="887374"/>
      </dsp:txXfrm>
    </dsp:sp>
    <dsp:sp modelId="{6657AAFD-FE48-4D3F-B8A3-2FD53AAA3E57}">
      <dsp:nvSpPr>
        <dsp:cNvPr id="0" name=""/>
        <dsp:cNvSpPr/>
      </dsp:nvSpPr>
      <dsp:spPr>
        <a:xfrm>
          <a:off x="0" y="3336174"/>
          <a:ext cx="10515600" cy="98338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Escalating Scripts</a:t>
          </a:r>
          <a:endParaRPr lang="en-US" sz="4100" kern="1200"/>
        </a:p>
      </dsp:txBody>
      <dsp:txXfrm>
        <a:off x="48005" y="3384179"/>
        <a:ext cx="10419590" cy="8873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16512C-C67D-4CFC-905D-387AEEAE2195}">
      <dsp:nvSpPr>
        <dsp:cNvPr id="0" name=""/>
        <dsp:cNvSpPr/>
      </dsp:nvSpPr>
      <dsp:spPr>
        <a:xfrm>
          <a:off x="0" y="2626263"/>
          <a:ext cx="5393361" cy="172311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Children hear the action word in your statement.  Telling your child "Don’t ****" will guarantee that s/he will immediately want to ****.</a:t>
          </a:r>
          <a:endParaRPr lang="en-US" sz="2400" kern="1200" dirty="0"/>
        </a:p>
      </dsp:txBody>
      <dsp:txXfrm>
        <a:off x="0" y="2626263"/>
        <a:ext cx="5393361" cy="1723112"/>
      </dsp:txXfrm>
    </dsp:sp>
    <dsp:sp modelId="{C6D4CCFD-5E82-4F0F-84EF-09D240036587}">
      <dsp:nvSpPr>
        <dsp:cNvPr id="0" name=""/>
        <dsp:cNvSpPr/>
      </dsp:nvSpPr>
      <dsp:spPr>
        <a:xfrm rot="10800000">
          <a:off x="0" y="1962"/>
          <a:ext cx="5393361" cy="2650147"/>
        </a:xfrm>
        <a:prstGeom prst="upArrowCallou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It doesn't tell your child what behaviour you want to see.  Therefore, it’s not helpful. </a:t>
          </a:r>
          <a:br>
            <a:rPr lang="en-GB" sz="2400" kern="1200" dirty="0"/>
          </a:br>
          <a:endParaRPr lang="en-US" sz="2400" kern="1200" dirty="0"/>
        </a:p>
      </dsp:txBody>
      <dsp:txXfrm rot="10800000">
        <a:off x="0" y="1962"/>
        <a:ext cx="5393361" cy="17219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17D1E-902C-46AE-9CA0-811FE7623E2B}">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3337AF-F48C-4500-BA47-B368958425C2}">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kern="1200" dirty="0"/>
            <a:t>A conclusion derived through logic</a:t>
          </a:r>
          <a:endParaRPr lang="en-US" sz="4400" kern="1200" dirty="0"/>
        </a:p>
      </dsp:txBody>
      <dsp:txXfrm>
        <a:off x="608661" y="692298"/>
        <a:ext cx="4508047" cy="2799040"/>
      </dsp:txXfrm>
    </dsp:sp>
    <dsp:sp modelId="{77040369-E0B6-4747-92C6-C4DDE48B36DE}">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AB9899-8820-4E9E-BD1C-585510FFDCBC}">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kern="1200" dirty="0"/>
            <a:t>Something that logically or naturally follows from an action</a:t>
          </a:r>
          <a:endParaRPr lang="en-US" sz="4400" kern="1200" dirty="0"/>
        </a:p>
      </dsp:txBody>
      <dsp:txXfrm>
        <a:off x="6331365" y="692298"/>
        <a:ext cx="4508047" cy="27990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8BF052-1E7C-465F-9FE1-A6B623AA727B}" type="datetimeFigureOut">
              <a:rPr lang="en-GB" smtClean="0"/>
              <a:t>24/07/2023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0C14EF-CDAD-46C1-98E6-BB2DBDA10433}" type="slidenum">
              <a:rPr lang="en-GB" smtClean="0"/>
              <a:t>‹#›</a:t>
            </a:fld>
            <a:endParaRPr lang="en-GB"/>
          </a:p>
        </p:txBody>
      </p:sp>
    </p:spTree>
    <p:extLst>
      <p:ext uri="{BB962C8B-B14F-4D97-AF65-F5344CB8AC3E}">
        <p14:creationId xmlns:p14="http://schemas.microsoft.com/office/powerpoint/2010/main" val="1218213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a:extLst>
              <a:ext uri="{FF2B5EF4-FFF2-40B4-BE49-F238E27FC236}">
                <a16:creationId xmlns:a16="http://schemas.microsoft.com/office/drawing/2014/main" id="{A14BD003-6BAD-5C4D-9BAC-48346AE18FEA}"/>
              </a:ext>
            </a:extLst>
          </p:cNvPr>
          <p:cNvSpPr>
            <a:spLocks noGrp="1" noRot="1" noChangeAspect="1" noChangeArrowheads="1" noTextEdit="1"/>
          </p:cNvSpPr>
          <p:nvPr>
            <p:ph type="sldImg"/>
          </p:nvPr>
        </p:nvSpPr>
        <p:spPr>
          <a:ln/>
        </p:spPr>
      </p:sp>
      <p:sp>
        <p:nvSpPr>
          <p:cNvPr id="49154" name="Notes Placeholder 2">
            <a:extLst>
              <a:ext uri="{FF2B5EF4-FFF2-40B4-BE49-F238E27FC236}">
                <a16:creationId xmlns:a16="http://schemas.microsoft.com/office/drawing/2014/main" id="{BA624821-1970-8745-A1F7-AB4BDD62F00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9155" name="Slide Number Placeholder 3">
            <a:extLst>
              <a:ext uri="{FF2B5EF4-FFF2-40B4-BE49-F238E27FC236}">
                <a16:creationId xmlns:a16="http://schemas.microsoft.com/office/drawing/2014/main" id="{B272804F-48F6-454C-AFFE-D582BB068C2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B4CF6D2-1C1B-4749-A8B9-EBABC44768A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44657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a:extLst>
              <a:ext uri="{FF2B5EF4-FFF2-40B4-BE49-F238E27FC236}">
                <a16:creationId xmlns:a16="http://schemas.microsoft.com/office/drawing/2014/main" id="{3302DE5A-A754-024E-B2B8-BD3DF1368F15}"/>
              </a:ext>
            </a:extLst>
          </p:cNvPr>
          <p:cNvSpPr>
            <a:spLocks noGrp="1" noChangeArrowheads="1"/>
          </p:cNvSpPr>
          <p:nvPr>
            <p:ph type="sldNum" sz="quarter" idx="5"/>
          </p:nvPr>
        </p:nvSpPr>
        <p:spPr>
          <a:noFill/>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5E4EEA8-24FC-6946-BB4A-EB904E56E36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0722" name="Rectangle 2">
            <a:extLst>
              <a:ext uri="{FF2B5EF4-FFF2-40B4-BE49-F238E27FC236}">
                <a16:creationId xmlns:a16="http://schemas.microsoft.com/office/drawing/2014/main" id="{A13DE0C8-1EA1-A742-8450-46915E24E589}"/>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80E0F2D5-B667-D847-A6D8-0B70FD4B0009}"/>
              </a:ext>
            </a:extLst>
          </p:cNvPr>
          <p:cNvSpPr>
            <a:spLocks noGrp="1" noChangeArrowheads="1"/>
          </p:cNvSpPr>
          <p:nvPr>
            <p:ph type="body" idx="1"/>
          </p:nvPr>
        </p:nvSpPr>
        <p:spPr>
          <a:noFill/>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907846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7">
            <a:extLst>
              <a:ext uri="{FF2B5EF4-FFF2-40B4-BE49-F238E27FC236}">
                <a16:creationId xmlns:a16="http://schemas.microsoft.com/office/drawing/2014/main" id="{0BA459C8-C830-1B41-808F-955B7E90F35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E828BAE-80F5-0A4E-AC77-A36C47D2E65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57346" name="Rectangle 2">
            <a:extLst>
              <a:ext uri="{FF2B5EF4-FFF2-40B4-BE49-F238E27FC236}">
                <a16:creationId xmlns:a16="http://schemas.microsoft.com/office/drawing/2014/main" id="{3D2C5DCA-18A1-9547-A087-F9B74E830433}"/>
              </a:ext>
            </a:extLst>
          </p:cNvPr>
          <p:cNvSpPr>
            <a:spLocks noGrp="1" noRot="1" noChangeAspect="1" noChangeArrowheads="1" noTextEdit="1"/>
          </p:cNvSpPr>
          <p:nvPr>
            <p:ph type="sldImg"/>
          </p:nvPr>
        </p:nvSpPr>
        <p:spPr>
          <a:ln/>
        </p:spPr>
      </p:sp>
      <p:sp>
        <p:nvSpPr>
          <p:cNvPr id="57347" name="Rectangle 3">
            <a:extLst>
              <a:ext uri="{FF2B5EF4-FFF2-40B4-BE49-F238E27FC236}">
                <a16:creationId xmlns:a16="http://schemas.microsoft.com/office/drawing/2014/main" id="{59BA39F2-1F4D-9F44-8413-8AED8FA8203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3591359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D05879-0673-4115-970C-1526267F26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290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dirty="0" err="1"/>
              <a:t>Vagus</a:t>
            </a:r>
            <a:r>
              <a:rPr lang="en-GB" dirty="0"/>
              <a:t> Nerve reaches all parts of the human body. </a:t>
            </a:r>
            <a:r>
              <a:rPr lang="en-US" b="0" i="0" dirty="0">
                <a:solidFill>
                  <a:srgbClr val="444444"/>
                </a:solidFill>
                <a:effectLst/>
                <a:latin typeface="Roboto" panose="02000000000000000000" pitchFamily="2" charset="0"/>
              </a:rPr>
              <a:t>It can be thought of as a major mind-body highway.</a:t>
            </a:r>
          </a:p>
          <a:p>
            <a:endParaRPr lang="en-US" b="0" i="0" dirty="0">
              <a:solidFill>
                <a:srgbClr val="444444"/>
              </a:solidFill>
              <a:effectLst/>
              <a:latin typeface="Roboto" panose="02000000000000000000" pitchFamily="2" charset="0"/>
            </a:endParaRPr>
          </a:p>
          <a:p>
            <a:r>
              <a:rPr lang="en-US" b="0" i="0" dirty="0">
                <a:solidFill>
                  <a:srgbClr val="444444"/>
                </a:solidFill>
                <a:effectLst/>
                <a:latin typeface="Roboto" panose="02000000000000000000" pitchFamily="2" charset="0"/>
              </a:rPr>
              <a:t>Through the </a:t>
            </a:r>
            <a:r>
              <a:rPr lang="en-US" b="0" i="0" dirty="0" err="1">
                <a:solidFill>
                  <a:srgbClr val="444444"/>
                </a:solidFill>
                <a:effectLst/>
                <a:latin typeface="Roboto" panose="02000000000000000000" pitchFamily="2" charset="0"/>
              </a:rPr>
              <a:t>Vagus</a:t>
            </a:r>
            <a:r>
              <a:rPr lang="en-US" b="0" i="0" dirty="0">
                <a:solidFill>
                  <a:srgbClr val="444444"/>
                </a:solidFill>
                <a:effectLst/>
                <a:latin typeface="Roboto" panose="02000000000000000000" pitchFamily="2" charset="0"/>
              </a:rPr>
              <a:t> Nerve, you react to signals in your environment in ways that calm, alarm, or dysregulate the body. These then create emotional experiences which can be reflected in behaviour.</a:t>
            </a:r>
          </a:p>
          <a:p>
            <a:endParaRPr lang="en-US" b="0" i="0" dirty="0">
              <a:solidFill>
                <a:srgbClr val="444444"/>
              </a:solidFill>
              <a:effectLst/>
              <a:latin typeface="Roboto" panose="02000000000000000000" pitchFamily="2" charset="0"/>
            </a:endParaRPr>
          </a:p>
          <a:p>
            <a:r>
              <a:rPr lang="en-US" b="0" i="0" dirty="0">
                <a:solidFill>
                  <a:srgbClr val="444444"/>
                </a:solidFill>
                <a:effectLst/>
                <a:latin typeface="Roboto" panose="02000000000000000000" pitchFamily="2" charset="0"/>
              </a:rPr>
              <a:t>This is one of the many important reasons we teach/model/co-regulate emotions and feelings to our young people.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49673A-1FD4-4CB6-A853-D542D764B1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85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D05879-0673-4115-970C-1526267F26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6028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D05879-0673-4115-970C-1526267F26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2651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7">
            <a:extLst>
              <a:ext uri="{FF2B5EF4-FFF2-40B4-BE49-F238E27FC236}">
                <a16:creationId xmlns:a16="http://schemas.microsoft.com/office/drawing/2014/main" id="{B4E2825C-BFC6-B24A-B443-5485C9A1568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DE4EE13-560A-784B-942D-4816C20D42B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97282" name="Rectangle 2">
            <a:extLst>
              <a:ext uri="{FF2B5EF4-FFF2-40B4-BE49-F238E27FC236}">
                <a16:creationId xmlns:a16="http://schemas.microsoft.com/office/drawing/2014/main" id="{4D2B29EB-1221-C742-AE23-6A88F3125632}"/>
              </a:ext>
            </a:extLst>
          </p:cNvPr>
          <p:cNvSpPr>
            <a:spLocks noGrp="1" noRot="1" noChangeAspect="1" noChangeArrowheads="1" noTextEdit="1"/>
          </p:cNvSpPr>
          <p:nvPr>
            <p:ph type="sldImg"/>
          </p:nvPr>
        </p:nvSpPr>
        <p:spPr>
          <a:ln/>
        </p:spPr>
      </p:sp>
      <p:sp>
        <p:nvSpPr>
          <p:cNvPr id="97283" name="Rectangle 3">
            <a:extLst>
              <a:ext uri="{FF2B5EF4-FFF2-40B4-BE49-F238E27FC236}">
                <a16:creationId xmlns:a16="http://schemas.microsoft.com/office/drawing/2014/main" id="{1DAD8362-40B4-0A4A-A9B9-4D8089AF99E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834994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7">
            <a:extLst>
              <a:ext uri="{FF2B5EF4-FFF2-40B4-BE49-F238E27FC236}">
                <a16:creationId xmlns:a16="http://schemas.microsoft.com/office/drawing/2014/main" id="{FC839AD0-351D-C64E-9D25-B9DA78BF852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F922107-1C0C-3C40-9034-E8A5ED19C69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99330" name="Rectangle 2">
            <a:extLst>
              <a:ext uri="{FF2B5EF4-FFF2-40B4-BE49-F238E27FC236}">
                <a16:creationId xmlns:a16="http://schemas.microsoft.com/office/drawing/2014/main" id="{43145A09-BAA6-C846-9B49-2C7683EC3A97}"/>
              </a:ext>
            </a:extLst>
          </p:cNvPr>
          <p:cNvSpPr>
            <a:spLocks noGrp="1" noRot="1" noChangeAspect="1" noChangeArrowheads="1" noTextEdit="1"/>
          </p:cNvSpPr>
          <p:nvPr>
            <p:ph type="sldImg"/>
          </p:nvPr>
        </p:nvSpPr>
        <p:spPr>
          <a:ln/>
        </p:spPr>
      </p:sp>
      <p:sp>
        <p:nvSpPr>
          <p:cNvPr id="99331" name="Rectangle 3">
            <a:extLst>
              <a:ext uri="{FF2B5EF4-FFF2-40B4-BE49-F238E27FC236}">
                <a16:creationId xmlns:a16="http://schemas.microsoft.com/office/drawing/2014/main" id="{2F7FBCB3-C203-3742-B964-7F034DB9721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8973447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tangle 7">
            <a:extLst>
              <a:ext uri="{FF2B5EF4-FFF2-40B4-BE49-F238E27FC236}">
                <a16:creationId xmlns:a16="http://schemas.microsoft.com/office/drawing/2014/main" id="{C3DAF91B-32FB-6143-B5AA-42A149A42D7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73ACB63-EBEC-EF48-9CDE-84A27482F9E0}"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28002" name="Rectangle 2">
            <a:extLst>
              <a:ext uri="{FF2B5EF4-FFF2-40B4-BE49-F238E27FC236}">
                <a16:creationId xmlns:a16="http://schemas.microsoft.com/office/drawing/2014/main" id="{7B0E4380-EB30-7246-9AB3-7ED6CB64175C}"/>
              </a:ext>
            </a:extLst>
          </p:cNvPr>
          <p:cNvSpPr>
            <a:spLocks noGrp="1" noRot="1" noChangeAspect="1" noChangeArrowheads="1" noTextEdit="1"/>
          </p:cNvSpPr>
          <p:nvPr>
            <p:ph type="sldImg"/>
          </p:nvPr>
        </p:nvSpPr>
        <p:spPr>
          <a:ln/>
        </p:spPr>
      </p:sp>
      <p:sp>
        <p:nvSpPr>
          <p:cNvPr id="128003" name="Rectangle 3">
            <a:extLst>
              <a:ext uri="{FF2B5EF4-FFF2-40B4-BE49-F238E27FC236}">
                <a16:creationId xmlns:a16="http://schemas.microsoft.com/office/drawing/2014/main" id="{C1ADE828-1683-1B46-B5D9-80E6D384B87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z="1000" dirty="0">
              <a:latin typeface="Arial" panose="020B0604020202020204" pitchFamily="34" charset="0"/>
            </a:endParaRPr>
          </a:p>
        </p:txBody>
      </p:sp>
    </p:spTree>
    <p:extLst>
      <p:ext uri="{BB962C8B-B14F-4D97-AF65-F5344CB8AC3E}">
        <p14:creationId xmlns:p14="http://schemas.microsoft.com/office/powerpoint/2010/main" val="1468374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Rectangle 7">
            <a:extLst>
              <a:ext uri="{FF2B5EF4-FFF2-40B4-BE49-F238E27FC236}">
                <a16:creationId xmlns:a16="http://schemas.microsoft.com/office/drawing/2014/main" id="{7FEDDC9C-C4E9-7B46-A2B8-C18D557E0F6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7985F4-3F25-1645-A903-EFD6B4A06535}"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86370" name="Rectangle 2">
            <a:extLst>
              <a:ext uri="{FF2B5EF4-FFF2-40B4-BE49-F238E27FC236}">
                <a16:creationId xmlns:a16="http://schemas.microsoft.com/office/drawing/2014/main" id="{6E78796F-FFF5-1B4C-9B5C-BFFE27EFE688}"/>
              </a:ext>
            </a:extLst>
          </p:cNvPr>
          <p:cNvSpPr>
            <a:spLocks noGrp="1" noRot="1" noChangeAspect="1" noChangeArrowheads="1" noTextEdit="1"/>
          </p:cNvSpPr>
          <p:nvPr>
            <p:ph type="sldImg"/>
          </p:nvPr>
        </p:nvSpPr>
        <p:spPr>
          <a:ln/>
        </p:spPr>
      </p:sp>
      <p:sp>
        <p:nvSpPr>
          <p:cNvPr id="186371" name="Rectangle 3">
            <a:extLst>
              <a:ext uri="{FF2B5EF4-FFF2-40B4-BE49-F238E27FC236}">
                <a16:creationId xmlns:a16="http://schemas.microsoft.com/office/drawing/2014/main" id="{134869D1-336A-304F-B54D-60D4F6D8C38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3358741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Rectangle 7">
            <a:extLst>
              <a:ext uri="{FF2B5EF4-FFF2-40B4-BE49-F238E27FC236}">
                <a16:creationId xmlns:a16="http://schemas.microsoft.com/office/drawing/2014/main" id="{4B6097E0-6F10-C34D-B1F0-DDD9276807E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31FE971-3BBB-FA4A-BDBA-A3E8CEEF78F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88418" name="Rectangle 2">
            <a:extLst>
              <a:ext uri="{FF2B5EF4-FFF2-40B4-BE49-F238E27FC236}">
                <a16:creationId xmlns:a16="http://schemas.microsoft.com/office/drawing/2014/main" id="{84C92914-7233-F54B-9352-0D1C2A461ED0}"/>
              </a:ext>
            </a:extLst>
          </p:cNvPr>
          <p:cNvSpPr>
            <a:spLocks noGrp="1" noRot="1" noChangeAspect="1" noChangeArrowheads="1" noTextEdit="1"/>
          </p:cNvSpPr>
          <p:nvPr>
            <p:ph type="sldImg"/>
          </p:nvPr>
        </p:nvSpPr>
        <p:spPr>
          <a:ln/>
        </p:spPr>
      </p:sp>
      <p:sp>
        <p:nvSpPr>
          <p:cNvPr id="188419" name="Rectangle 3">
            <a:extLst>
              <a:ext uri="{FF2B5EF4-FFF2-40B4-BE49-F238E27FC236}">
                <a16:creationId xmlns:a16="http://schemas.microsoft.com/office/drawing/2014/main" id="{385FB633-EC35-F744-BBC2-04A265DAC19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1497899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7">
            <a:extLst>
              <a:ext uri="{FF2B5EF4-FFF2-40B4-BE49-F238E27FC236}">
                <a16:creationId xmlns:a16="http://schemas.microsoft.com/office/drawing/2014/main" id="{1B10B143-A525-A540-822A-08CE785F1E4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440A697-0B7B-F845-9546-1F3BB72A104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32098" name="Rectangle 2">
            <a:extLst>
              <a:ext uri="{FF2B5EF4-FFF2-40B4-BE49-F238E27FC236}">
                <a16:creationId xmlns:a16="http://schemas.microsoft.com/office/drawing/2014/main" id="{F7A8EB41-5CDA-CE44-BD18-7860C5B273C7}"/>
              </a:ext>
            </a:extLst>
          </p:cNvPr>
          <p:cNvSpPr>
            <a:spLocks noGrp="1" noRot="1" noChangeAspect="1" noChangeArrowheads="1" noTextEdit="1"/>
          </p:cNvSpPr>
          <p:nvPr>
            <p:ph type="sldImg"/>
          </p:nvPr>
        </p:nvSpPr>
        <p:spPr>
          <a:ln/>
        </p:spPr>
      </p:sp>
      <p:sp>
        <p:nvSpPr>
          <p:cNvPr id="132099" name="Rectangle 3">
            <a:extLst>
              <a:ext uri="{FF2B5EF4-FFF2-40B4-BE49-F238E27FC236}">
                <a16:creationId xmlns:a16="http://schemas.microsoft.com/office/drawing/2014/main" id="{3FFF1B77-87A8-0A42-90C9-3AEF6EDA8D7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1328001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Slide Image Placeholder 1">
            <a:extLst>
              <a:ext uri="{FF2B5EF4-FFF2-40B4-BE49-F238E27FC236}">
                <a16:creationId xmlns:a16="http://schemas.microsoft.com/office/drawing/2014/main" id="{32B64542-20B8-DC42-BE08-959E258A2B21}"/>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2F0AACD3-6CDF-ED43-B0C1-7DE36703EAE2}"/>
              </a:ext>
            </a:extLst>
          </p:cNvPr>
          <p:cNvSpPr>
            <a:spLocks noGrp="1"/>
          </p:cNvSpPr>
          <p:nvPr>
            <p:ph type="body" idx="1"/>
          </p:nvPr>
        </p:nvSpPr>
        <p:spPr/>
        <p:txBody>
          <a:bodyPr>
            <a:normAutofit/>
          </a:bodyPr>
          <a:lstStyle/>
          <a:p>
            <a:pPr eaLnBrk="1" hangingPunct="1">
              <a:lnSpc>
                <a:spcPct val="90000"/>
              </a:lnSpc>
              <a:defRPr/>
            </a:pPr>
            <a:endParaRPr lang="en-GB" altLang="en-US" dirty="0"/>
          </a:p>
        </p:txBody>
      </p:sp>
      <p:sp>
        <p:nvSpPr>
          <p:cNvPr id="134147" name="Slide Number Placeholder 3">
            <a:extLst>
              <a:ext uri="{FF2B5EF4-FFF2-40B4-BE49-F238E27FC236}">
                <a16:creationId xmlns:a16="http://schemas.microsoft.com/office/drawing/2014/main" id="{98103B30-2FD3-5D4D-8AB8-447291882E67}"/>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872B148-0AA6-8440-8391-C0E3B8881C9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044834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3" name="Rectangle 7">
            <a:extLst>
              <a:ext uri="{FF2B5EF4-FFF2-40B4-BE49-F238E27FC236}">
                <a16:creationId xmlns:a16="http://schemas.microsoft.com/office/drawing/2014/main" id="{C0E63C41-B491-E145-B079-5FD61D3CFAD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D7CC57-485E-B143-8141-59D05F19967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92514" name="Rectangle 2">
            <a:extLst>
              <a:ext uri="{FF2B5EF4-FFF2-40B4-BE49-F238E27FC236}">
                <a16:creationId xmlns:a16="http://schemas.microsoft.com/office/drawing/2014/main" id="{2EF880A2-3F4E-564C-B523-3A21766E2B1E}"/>
              </a:ext>
            </a:extLst>
          </p:cNvPr>
          <p:cNvSpPr>
            <a:spLocks noGrp="1" noRot="1" noChangeAspect="1" noChangeArrowheads="1" noTextEdit="1"/>
          </p:cNvSpPr>
          <p:nvPr>
            <p:ph type="sldImg"/>
          </p:nvPr>
        </p:nvSpPr>
        <p:spPr>
          <a:ln/>
        </p:spPr>
      </p:sp>
      <p:sp>
        <p:nvSpPr>
          <p:cNvPr id="192515" name="Rectangle 3">
            <a:extLst>
              <a:ext uri="{FF2B5EF4-FFF2-40B4-BE49-F238E27FC236}">
                <a16:creationId xmlns:a16="http://schemas.microsoft.com/office/drawing/2014/main" id="{72EB8A47-FAC6-6942-AF01-27CA2FD3B41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rPr>
              <a:t>Lets try to understand rather than make a judgement on our child’s behaviour. Be interested in the Why?</a:t>
            </a:r>
          </a:p>
          <a:p>
            <a:pPr eaLnBrk="1" hangingPunct="1"/>
            <a:endParaRPr lang="en-GB" altLang="en-US" dirty="0">
              <a:latin typeface="Arial" panose="020B0604020202020204" pitchFamily="34" charset="0"/>
            </a:endParaRPr>
          </a:p>
          <a:p>
            <a:pPr eaLnBrk="1" hangingPunct="1"/>
            <a:r>
              <a:rPr lang="en-GB" altLang="en-US" dirty="0">
                <a:latin typeface="Arial" panose="020B0604020202020204" pitchFamily="34" charset="0"/>
              </a:rPr>
              <a:t>Is their behaviour PREDOMINANTLY conscious or subconscious? Is it due to being overwhelmed, dysregulated and out of control or is it predominantly about choice. Its usually not 100% conscious or subconscious but what we need to ask is whether we need to change or whether the child needs to change.</a:t>
            </a:r>
          </a:p>
        </p:txBody>
      </p:sp>
    </p:spTree>
    <p:extLst>
      <p:ext uri="{BB962C8B-B14F-4D97-AF65-F5344CB8AC3E}">
        <p14:creationId xmlns:p14="http://schemas.microsoft.com/office/powerpoint/2010/main" val="2130470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p:cNvSpPr>
          <p:nvPr>
            <p:ph type="body" idx="1"/>
          </p:nvPr>
        </p:nvSpPr>
        <p:spPr>
          <a:noFill/>
        </p:spPr>
        <p:txBody>
          <a:bodyPr/>
          <a:lstStyle/>
          <a:p>
            <a:endParaRPr lang="en-GB" altLang="en-US"/>
          </a:p>
        </p:txBody>
      </p:sp>
      <p:sp>
        <p:nvSpPr>
          <p:cNvPr id="87044" name="Slide Number Placeholder 3"/>
          <p:cNvSpPr>
            <a:spLocks noGrp="1"/>
          </p:cNvSpPr>
          <p:nvPr>
            <p:ph type="sldNum" sz="quarter" idx="5"/>
          </p:nvPr>
        </p:nvSpPr>
        <p:spPr>
          <a:noFill/>
          <a:ln>
            <a:miter lim="800000"/>
            <a:headEnd/>
            <a:tailEnd/>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CF6407-AE56-47C5-9937-67EAE295D943}"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1" name="Rectangle 7">
            <a:extLst>
              <a:ext uri="{FF2B5EF4-FFF2-40B4-BE49-F238E27FC236}">
                <a16:creationId xmlns:a16="http://schemas.microsoft.com/office/drawing/2014/main" id="{BCFA579D-FB50-F042-AB39-3A7BDD8D0A8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B1ED8D8-05E9-6848-8DCA-397FCFD0018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76482" name="Rectangle 7">
            <a:extLst>
              <a:ext uri="{FF2B5EF4-FFF2-40B4-BE49-F238E27FC236}">
                <a16:creationId xmlns:a16="http://schemas.microsoft.com/office/drawing/2014/main" id="{5AB0F93F-3BDD-C54C-901F-455D4039E6AC}"/>
              </a:ext>
            </a:extLst>
          </p:cNvPr>
          <p:cNvSpPr txBox="1">
            <a:spLocks noGrp="1" noChangeArrowheads="1"/>
          </p:cNvSpPr>
          <p:nvPr/>
        </p:nvSpPr>
        <p:spPr bwMode="auto">
          <a:xfrm>
            <a:off x="3778250" y="9428163"/>
            <a:ext cx="288925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9ED8EB6-7D11-6743-9349-169ABA593064}"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76483" name="Rectangle 2">
            <a:extLst>
              <a:ext uri="{FF2B5EF4-FFF2-40B4-BE49-F238E27FC236}">
                <a16:creationId xmlns:a16="http://schemas.microsoft.com/office/drawing/2014/main" id="{A33B5ACD-ECE0-B84E-8232-E45A7FAB6990}"/>
              </a:ext>
            </a:extLst>
          </p:cNvPr>
          <p:cNvSpPr>
            <a:spLocks noGrp="1" noRot="1" noChangeAspect="1" noChangeArrowheads="1" noTextEdit="1"/>
          </p:cNvSpPr>
          <p:nvPr>
            <p:ph type="sldImg"/>
          </p:nvPr>
        </p:nvSpPr>
        <p:spPr>
          <a:ln/>
        </p:spPr>
      </p:sp>
      <p:sp>
        <p:nvSpPr>
          <p:cNvPr id="276484" name="Rectangle 3">
            <a:extLst>
              <a:ext uri="{FF2B5EF4-FFF2-40B4-BE49-F238E27FC236}">
                <a16:creationId xmlns:a16="http://schemas.microsoft.com/office/drawing/2014/main" id="{F2582F51-C00A-AB4D-9D37-72BB7AA7531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Char char="•"/>
            </a:pPr>
            <a:endParaRPr lang="en-GB" altLang="en-US" dirty="0">
              <a:latin typeface="Arial" panose="020B0604020202020204" pitchFamily="34" charset="0"/>
            </a:endParaRPr>
          </a:p>
        </p:txBody>
      </p:sp>
    </p:spTree>
    <p:extLst>
      <p:ext uri="{BB962C8B-B14F-4D97-AF65-F5344CB8AC3E}">
        <p14:creationId xmlns:p14="http://schemas.microsoft.com/office/powerpoint/2010/main" val="35888945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latin typeface="Arial" panose="020B0604020202020204" pitchFamily="34" charset="0"/>
              </a:rPr>
              <a:t>Anxiety is about considering WHAT YOU CANT COPE WITH.</a:t>
            </a:r>
          </a:p>
          <a:p>
            <a:pPr eaLnBrk="1" hangingPunct="1"/>
            <a:endParaRPr lang="en-GB" altLang="en-US" dirty="0">
              <a:latin typeface="Arial" panose="020B0604020202020204" pitchFamily="34" charset="0"/>
            </a:endParaRPr>
          </a:p>
          <a:p>
            <a:pPr eaLnBrk="1" hangingPunct="1"/>
            <a:r>
              <a:rPr lang="en-GB" altLang="en-US" dirty="0">
                <a:latin typeface="Arial" panose="020B0604020202020204" pitchFamily="34" charset="0"/>
              </a:rPr>
              <a:t>Dependency is about considering WHAT YOU CANT COPE WITHOUT.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99E3815A-D85E-4D47-9116-E65E856627F6}"/>
              </a:ext>
            </a:extLst>
          </p:cNvPr>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7723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a:ln>
            <a:miter lim="800000"/>
            <a:headEnd/>
            <a:tailEnd/>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78B697-544C-45EF-8DE2-734DBDF8730B}" type="slidenum">
              <a:rPr kumimoji="0" lang="en-US" altLang="en-US" sz="1200" b="0" i="0" u="none" strike="noStrike" kern="1200" cap="none" spc="0" normalizeH="0" baseline="0" noProof="0">
                <a:ln>
                  <a:noFill/>
                </a:ln>
                <a:solidFill>
                  <a:srgbClr val="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5" name="Rectangle 7">
            <a:extLst>
              <a:ext uri="{FF2B5EF4-FFF2-40B4-BE49-F238E27FC236}">
                <a16:creationId xmlns:a16="http://schemas.microsoft.com/office/drawing/2014/main" id="{541E507B-2B32-7D48-8CD4-61FC9AC57C1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F830EC0-B42A-7743-8D38-C4E1E9270ED6}"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97986" name="Rectangle 2">
            <a:extLst>
              <a:ext uri="{FF2B5EF4-FFF2-40B4-BE49-F238E27FC236}">
                <a16:creationId xmlns:a16="http://schemas.microsoft.com/office/drawing/2014/main" id="{70D96128-5B8D-FA4C-845A-8DCA1EF9D49F}"/>
              </a:ext>
            </a:extLst>
          </p:cNvPr>
          <p:cNvSpPr>
            <a:spLocks noGrp="1" noRot="1" noChangeAspect="1" noChangeArrowheads="1" noTextEdit="1"/>
          </p:cNvSpPr>
          <p:nvPr>
            <p:ph type="sldImg"/>
          </p:nvPr>
        </p:nvSpPr>
        <p:spPr>
          <a:ln/>
        </p:spPr>
      </p:sp>
      <p:sp>
        <p:nvSpPr>
          <p:cNvPr id="297987" name="Rectangle 3">
            <a:extLst>
              <a:ext uri="{FF2B5EF4-FFF2-40B4-BE49-F238E27FC236}">
                <a16:creationId xmlns:a16="http://schemas.microsoft.com/office/drawing/2014/main" id="{6A8A929C-C612-B445-BD0B-EB431E2D3163}"/>
              </a:ext>
            </a:extLst>
          </p:cNvPr>
          <p:cNvSpPr>
            <a:spLocks noGrp="1" noChangeArrowheads="1"/>
          </p:cNvSpPr>
          <p:nvPr>
            <p:ph type="body" idx="1"/>
          </p:nvPr>
        </p:nvSpPr>
        <p:spPr>
          <a:xfrm>
            <a:off x="666750" y="4714875"/>
            <a:ext cx="5335588" cy="446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083561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language we use with our children can be so useful to de-escalate (or escalate!) a situation……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07EA5CC-3BCA-46EA-B837-7D558984455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13839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3" name="Rectangle 7">
            <a:extLst>
              <a:ext uri="{FF2B5EF4-FFF2-40B4-BE49-F238E27FC236}">
                <a16:creationId xmlns:a16="http://schemas.microsoft.com/office/drawing/2014/main" id="{061E05E3-B887-F643-9CD8-D0C183198CD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ABEBB9A-66A7-FA4D-8B64-C9F8E1AB410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00034" name="Rectangle 7">
            <a:extLst>
              <a:ext uri="{FF2B5EF4-FFF2-40B4-BE49-F238E27FC236}">
                <a16:creationId xmlns:a16="http://schemas.microsoft.com/office/drawing/2014/main" id="{34A3E1BA-2899-C047-BD7A-91CB88B48D7A}"/>
              </a:ext>
            </a:extLst>
          </p:cNvPr>
          <p:cNvSpPr txBox="1">
            <a:spLocks noGrp="1" noChangeArrowheads="1"/>
          </p:cNvSpPr>
          <p:nvPr/>
        </p:nvSpPr>
        <p:spPr bwMode="auto">
          <a:xfrm>
            <a:off x="3778250" y="9428163"/>
            <a:ext cx="288925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DD20CDF-1FAD-334B-959C-EFED28016DA6}"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00035" name="Rectangle 2">
            <a:extLst>
              <a:ext uri="{FF2B5EF4-FFF2-40B4-BE49-F238E27FC236}">
                <a16:creationId xmlns:a16="http://schemas.microsoft.com/office/drawing/2014/main" id="{01B85DE0-4E6E-1349-80E4-C3CB35315076}"/>
              </a:ext>
            </a:extLst>
          </p:cNvPr>
          <p:cNvSpPr>
            <a:spLocks noGrp="1" noRot="1" noChangeAspect="1" noChangeArrowheads="1" noTextEdit="1"/>
          </p:cNvSpPr>
          <p:nvPr>
            <p:ph type="sldImg"/>
          </p:nvPr>
        </p:nvSpPr>
        <p:spPr>
          <a:ln/>
        </p:spPr>
      </p:sp>
      <p:sp>
        <p:nvSpPr>
          <p:cNvPr id="300036" name="Rectangle 3">
            <a:extLst>
              <a:ext uri="{FF2B5EF4-FFF2-40B4-BE49-F238E27FC236}">
                <a16:creationId xmlns:a16="http://schemas.microsoft.com/office/drawing/2014/main" id="{AABB7D3F-9496-4B47-B6E0-E8F6FC327A4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4443761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06301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144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66519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10091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65610" indent="-29446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77862" indent="-235572">
              <a:spcBef>
                <a:spcPct val="30000"/>
              </a:spcBef>
              <a:defRPr sz="1200">
                <a:solidFill>
                  <a:schemeClr val="tx1"/>
                </a:solidFill>
                <a:latin typeface="Arial" panose="020B0604020202020204" pitchFamily="34" charset="0"/>
                <a:ea typeface="ＭＳ Ｐゴシック" panose="020B0600070205080204" pitchFamily="34" charset="-128"/>
              </a:defRPr>
            </a:lvl3pPr>
            <a:lvl4pPr marL="1649006" indent="-235572">
              <a:spcBef>
                <a:spcPct val="30000"/>
              </a:spcBef>
              <a:defRPr sz="1200">
                <a:solidFill>
                  <a:schemeClr val="tx1"/>
                </a:solidFill>
                <a:latin typeface="Arial" panose="020B0604020202020204" pitchFamily="34" charset="0"/>
                <a:ea typeface="ＭＳ Ｐゴシック" panose="020B0600070205080204" pitchFamily="34" charset="-128"/>
              </a:defRPr>
            </a:lvl4pPr>
            <a:lvl5pPr marL="2120151" indent="-235572">
              <a:spcBef>
                <a:spcPct val="30000"/>
              </a:spcBef>
              <a:defRPr sz="1200">
                <a:solidFill>
                  <a:schemeClr val="tx1"/>
                </a:solidFill>
                <a:latin typeface="Arial" panose="020B0604020202020204" pitchFamily="34" charset="0"/>
                <a:ea typeface="ＭＳ Ｐゴシック" panose="020B0600070205080204" pitchFamily="34" charset="-128"/>
              </a:defRPr>
            </a:lvl5pPr>
            <a:lvl6pPr marL="259129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3062440"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53358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4004729"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AD4765D3-FD78-44CD-8972-5DA5F22503F7}"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36</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dirty="0">
              <a:latin typeface="Arial" panose="020B0604020202020204" pitchFamily="34" charset="0"/>
              <a:cs typeface="Arial" panose="020B0604020202020204" pitchFamily="34" charset="0"/>
            </a:endParaRPr>
          </a:p>
          <a:p>
            <a:pPr eaLnBrk="1" hangingPunct="1">
              <a:spcBef>
                <a:spcPct val="0"/>
              </a:spcBef>
            </a:pPr>
            <a:br>
              <a:rPr lang="en-GB" altLang="en-US" dirty="0">
                <a:latin typeface="Arial" panose="020B0604020202020204" pitchFamily="34" charset="0"/>
                <a:cs typeface="Arial" panose="020B0604020202020204" pitchFamily="34" charset="0"/>
              </a:rPr>
            </a:b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8530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36F201-CF07-4DC8-8DA4-3202298214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08805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GB" altLang="en-US" dirty="0">
              <a:latin typeface="Arial" panose="020B0604020202020204" pitchFamily="34" charset="0"/>
            </a:endParaRPr>
          </a:p>
        </p:txBody>
      </p:sp>
      <p:sp>
        <p:nvSpPr>
          <p:cNvPr id="83972" name="Slide Number Placeholder 3"/>
          <p:cNvSpPr>
            <a:spLocks noGrp="1"/>
          </p:cNvSpPr>
          <p:nvPr>
            <p:ph type="sldNum" sz="quarter" idx="5"/>
          </p:nvPr>
        </p:nvSpPr>
        <p:spPr>
          <a:noFill/>
        </p:spPr>
        <p:txBody>
          <a:bodyPr/>
          <a:lstStyle>
            <a:lvl1pPr>
              <a:defRPr sz="2500">
                <a:solidFill>
                  <a:schemeClr val="tx1"/>
                </a:solidFill>
                <a:latin typeface="Arial" panose="020B0604020202020204" pitchFamily="34" charset="0"/>
                <a:ea typeface="ＭＳ Ｐゴシック" panose="020B0600070205080204" pitchFamily="34" charset="-128"/>
              </a:defRPr>
            </a:lvl1pPr>
            <a:lvl2pPr marL="765610" indent="-294465">
              <a:defRPr sz="2500">
                <a:solidFill>
                  <a:schemeClr val="tx1"/>
                </a:solidFill>
                <a:latin typeface="Arial" panose="020B0604020202020204" pitchFamily="34" charset="0"/>
                <a:ea typeface="ＭＳ Ｐゴシック" panose="020B0600070205080204" pitchFamily="34" charset="-128"/>
              </a:defRPr>
            </a:lvl2pPr>
            <a:lvl3pPr marL="1177862" indent="-235572">
              <a:defRPr sz="2500">
                <a:solidFill>
                  <a:schemeClr val="tx1"/>
                </a:solidFill>
                <a:latin typeface="Arial" panose="020B0604020202020204" pitchFamily="34" charset="0"/>
                <a:ea typeface="ＭＳ Ｐゴシック" panose="020B0600070205080204" pitchFamily="34" charset="-128"/>
              </a:defRPr>
            </a:lvl3pPr>
            <a:lvl4pPr marL="1649006" indent="-235572">
              <a:defRPr sz="2500">
                <a:solidFill>
                  <a:schemeClr val="tx1"/>
                </a:solidFill>
                <a:latin typeface="Arial" panose="020B0604020202020204" pitchFamily="34" charset="0"/>
                <a:ea typeface="ＭＳ Ｐゴシック" panose="020B0600070205080204" pitchFamily="34" charset="-128"/>
              </a:defRPr>
            </a:lvl4pPr>
            <a:lvl5pPr marL="2120151" indent="-235572">
              <a:defRPr sz="2500">
                <a:solidFill>
                  <a:schemeClr val="tx1"/>
                </a:solidFill>
                <a:latin typeface="Arial" panose="020B0604020202020204" pitchFamily="34" charset="0"/>
                <a:ea typeface="ＭＳ Ｐゴシック" panose="020B0600070205080204" pitchFamily="34" charset="-128"/>
              </a:defRPr>
            </a:lvl5pPr>
            <a:lvl6pPr marL="2591295"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6pPr>
            <a:lvl7pPr marL="3062440"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7pPr>
            <a:lvl8pPr marL="3533585"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8pPr>
            <a:lvl9pPr marL="4004729"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D3F6DBE-24E2-4E30-9407-461D27AF7F60}"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7780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6145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sym typeface="Wingdings" pitchFamily="2" charset="2"/>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78804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33025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28944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65610" indent="-29446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77862" indent="-235572">
              <a:spcBef>
                <a:spcPct val="30000"/>
              </a:spcBef>
              <a:defRPr sz="1200">
                <a:solidFill>
                  <a:schemeClr val="tx1"/>
                </a:solidFill>
                <a:latin typeface="Arial" panose="020B0604020202020204" pitchFamily="34" charset="0"/>
                <a:ea typeface="ＭＳ Ｐゴシック" panose="020B0600070205080204" pitchFamily="34" charset="-128"/>
              </a:defRPr>
            </a:lvl3pPr>
            <a:lvl4pPr marL="1649006" indent="-235572">
              <a:spcBef>
                <a:spcPct val="30000"/>
              </a:spcBef>
              <a:defRPr sz="1200">
                <a:solidFill>
                  <a:schemeClr val="tx1"/>
                </a:solidFill>
                <a:latin typeface="Arial" panose="020B0604020202020204" pitchFamily="34" charset="0"/>
                <a:ea typeface="ＭＳ Ｐゴシック" panose="020B0600070205080204" pitchFamily="34" charset="-128"/>
              </a:defRPr>
            </a:lvl4pPr>
            <a:lvl5pPr marL="2120151" indent="-235572">
              <a:spcBef>
                <a:spcPct val="30000"/>
              </a:spcBef>
              <a:defRPr sz="1200">
                <a:solidFill>
                  <a:schemeClr val="tx1"/>
                </a:solidFill>
                <a:latin typeface="Arial" panose="020B0604020202020204" pitchFamily="34" charset="0"/>
                <a:ea typeface="ＭＳ Ｐゴシック" panose="020B0600070205080204" pitchFamily="34" charset="-128"/>
              </a:defRPr>
            </a:lvl5pPr>
            <a:lvl6pPr marL="259129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3062440"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53358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4004729"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2FF43CE7-B199-4653-92EE-C56FAFC9D394}"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43</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82027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5" name="Slide Image Placeholder 1">
            <a:extLst>
              <a:ext uri="{FF2B5EF4-FFF2-40B4-BE49-F238E27FC236}">
                <a16:creationId xmlns:a16="http://schemas.microsoft.com/office/drawing/2014/main" id="{7275C84D-EF67-1B45-A201-FB2F60C96ACD}"/>
              </a:ext>
            </a:extLst>
          </p:cNvPr>
          <p:cNvSpPr>
            <a:spLocks noGrp="1" noRot="1" noChangeAspect="1" noChangeArrowheads="1" noTextEdit="1"/>
          </p:cNvSpPr>
          <p:nvPr>
            <p:ph type="sldImg"/>
          </p:nvPr>
        </p:nvSpPr>
        <p:spPr>
          <a:ln/>
        </p:spPr>
      </p:sp>
      <p:sp>
        <p:nvSpPr>
          <p:cNvPr id="318466" name="Notes Placeholder 2">
            <a:extLst>
              <a:ext uri="{FF2B5EF4-FFF2-40B4-BE49-F238E27FC236}">
                <a16:creationId xmlns:a16="http://schemas.microsoft.com/office/drawing/2014/main" id="{5E182754-17C0-924C-B6E3-77E0AC83692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318467" name="Slide Number Placeholder 3">
            <a:extLst>
              <a:ext uri="{FF2B5EF4-FFF2-40B4-BE49-F238E27FC236}">
                <a16:creationId xmlns:a16="http://schemas.microsoft.com/office/drawing/2014/main" id="{472AEAAE-DDC3-444D-B0B1-47C5BF1EDFD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AE40EC7-5D3F-EE4B-8CA0-2530ED7D13F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134080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3" name="Rectangle 7">
            <a:extLst>
              <a:ext uri="{FF2B5EF4-FFF2-40B4-BE49-F238E27FC236}">
                <a16:creationId xmlns:a16="http://schemas.microsoft.com/office/drawing/2014/main" id="{0054A9CB-025A-A34D-B793-0D206EEA58C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724E091-AF68-6F47-97A2-59A90F303CE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0514" name="Rectangle 2">
            <a:extLst>
              <a:ext uri="{FF2B5EF4-FFF2-40B4-BE49-F238E27FC236}">
                <a16:creationId xmlns:a16="http://schemas.microsoft.com/office/drawing/2014/main" id="{C524C3D7-5EEB-7A49-8E0D-9A3808EA40DA}"/>
              </a:ext>
            </a:extLst>
          </p:cNvPr>
          <p:cNvSpPr>
            <a:spLocks noGrp="1" noRot="1" noChangeAspect="1" noChangeArrowheads="1" noTextEdit="1"/>
          </p:cNvSpPr>
          <p:nvPr>
            <p:ph type="sldImg"/>
          </p:nvPr>
        </p:nvSpPr>
        <p:spPr>
          <a:ln/>
        </p:spPr>
      </p:sp>
      <p:sp>
        <p:nvSpPr>
          <p:cNvPr id="320515" name="Rectangle 3">
            <a:extLst>
              <a:ext uri="{FF2B5EF4-FFF2-40B4-BE49-F238E27FC236}">
                <a16:creationId xmlns:a16="http://schemas.microsoft.com/office/drawing/2014/main" id="{CFB8671F-B31E-0641-857B-9DFC4B0EFE0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6937929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1" name="Rectangle 7">
            <a:extLst>
              <a:ext uri="{FF2B5EF4-FFF2-40B4-BE49-F238E27FC236}">
                <a16:creationId xmlns:a16="http://schemas.microsoft.com/office/drawing/2014/main" id="{ECAFADB7-E169-DE4F-92E5-F0D22F38620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DF35665-6D26-2E4F-A96A-1A0C03169DC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2562" name="Rectangle 2">
            <a:extLst>
              <a:ext uri="{FF2B5EF4-FFF2-40B4-BE49-F238E27FC236}">
                <a16:creationId xmlns:a16="http://schemas.microsoft.com/office/drawing/2014/main" id="{2D6FF2A6-B313-604E-B114-0D7840569D8B}"/>
              </a:ext>
            </a:extLst>
          </p:cNvPr>
          <p:cNvSpPr>
            <a:spLocks noGrp="1" noRot="1" noChangeAspect="1" noChangeArrowheads="1" noTextEdit="1"/>
          </p:cNvSpPr>
          <p:nvPr>
            <p:ph type="sldImg"/>
          </p:nvPr>
        </p:nvSpPr>
        <p:spPr>
          <a:ln/>
        </p:spPr>
      </p:sp>
      <p:sp>
        <p:nvSpPr>
          <p:cNvPr id="322563" name="Rectangle 3">
            <a:extLst>
              <a:ext uri="{FF2B5EF4-FFF2-40B4-BE49-F238E27FC236}">
                <a16:creationId xmlns:a16="http://schemas.microsoft.com/office/drawing/2014/main" id="{1FEB260E-2609-974C-BFC4-2B275510871B}"/>
              </a:ext>
            </a:extLst>
          </p:cNvPr>
          <p:cNvSpPr>
            <a:spLocks noGrp="1" noChangeArrowheads="1"/>
          </p:cNvSpPr>
          <p:nvPr>
            <p:ph type="body" idx="1"/>
          </p:nvPr>
        </p:nvSpPr>
        <p:spPr>
          <a:xfrm>
            <a:off x="666750" y="4714875"/>
            <a:ext cx="5335588" cy="446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23406901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7" name="Rectangle 7">
            <a:extLst>
              <a:ext uri="{FF2B5EF4-FFF2-40B4-BE49-F238E27FC236}">
                <a16:creationId xmlns:a16="http://schemas.microsoft.com/office/drawing/2014/main" id="{EDE9872A-EEFD-B547-9B09-605D9621202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CE6C39F-4CE3-D841-8DE7-582716622112}"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6658" name="Rectangle 2">
            <a:extLst>
              <a:ext uri="{FF2B5EF4-FFF2-40B4-BE49-F238E27FC236}">
                <a16:creationId xmlns:a16="http://schemas.microsoft.com/office/drawing/2014/main" id="{7059EF16-2731-174C-98C4-7D98FD0719B4}"/>
              </a:ext>
            </a:extLst>
          </p:cNvPr>
          <p:cNvSpPr>
            <a:spLocks noGrp="1" noRot="1" noChangeAspect="1" noChangeArrowheads="1" noTextEdit="1"/>
          </p:cNvSpPr>
          <p:nvPr>
            <p:ph type="sldImg"/>
          </p:nvPr>
        </p:nvSpPr>
        <p:spPr>
          <a:ln/>
        </p:spPr>
      </p:sp>
      <p:sp>
        <p:nvSpPr>
          <p:cNvPr id="326659" name="Rectangle 3">
            <a:extLst>
              <a:ext uri="{FF2B5EF4-FFF2-40B4-BE49-F238E27FC236}">
                <a16:creationId xmlns:a16="http://schemas.microsoft.com/office/drawing/2014/main" id="{0B768524-85C3-E644-A504-8E4F7E0D6F9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1968164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5" name="Rectangle 7">
            <a:extLst>
              <a:ext uri="{FF2B5EF4-FFF2-40B4-BE49-F238E27FC236}">
                <a16:creationId xmlns:a16="http://schemas.microsoft.com/office/drawing/2014/main" id="{79B8275F-99D4-7343-9EE1-8B20B39016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87181F5-5EFD-1142-B550-4D2147C5260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8706" name="Rectangle 2">
            <a:extLst>
              <a:ext uri="{FF2B5EF4-FFF2-40B4-BE49-F238E27FC236}">
                <a16:creationId xmlns:a16="http://schemas.microsoft.com/office/drawing/2014/main" id="{A11E661A-A0BC-144D-8820-9E8E8D00FCA5}"/>
              </a:ext>
            </a:extLst>
          </p:cNvPr>
          <p:cNvSpPr>
            <a:spLocks noGrp="1" noRot="1" noChangeAspect="1" noChangeArrowheads="1" noTextEdit="1"/>
          </p:cNvSpPr>
          <p:nvPr>
            <p:ph type="sldImg"/>
          </p:nvPr>
        </p:nvSpPr>
        <p:spPr>
          <a:ln/>
        </p:spPr>
      </p:sp>
      <p:sp>
        <p:nvSpPr>
          <p:cNvPr id="414724" name="Rectangle 3">
            <a:extLst>
              <a:ext uri="{FF2B5EF4-FFF2-40B4-BE49-F238E27FC236}">
                <a16:creationId xmlns:a16="http://schemas.microsoft.com/office/drawing/2014/main" id="{5150CF92-9031-2A43-A33C-4DA0560C50CF}"/>
              </a:ext>
            </a:extLst>
          </p:cNvPr>
          <p:cNvSpPr>
            <a:spLocks noGrp="1" noChangeArrowheads="1"/>
          </p:cNvSpPr>
          <p:nvPr>
            <p:ph type="body" idx="1"/>
          </p:nvPr>
        </p:nvSpPr>
        <p:spPr/>
        <p:txBody>
          <a:bodyPr/>
          <a:lstStyle/>
          <a:p>
            <a:pPr eaLnBrk="1" hangingPunct="1">
              <a:defRPr/>
            </a:pPr>
            <a:endParaRPr lang="en-US" altLang="en-US" dirty="0"/>
          </a:p>
        </p:txBody>
      </p:sp>
    </p:spTree>
    <p:extLst>
      <p:ext uri="{BB962C8B-B14F-4D97-AF65-F5344CB8AC3E}">
        <p14:creationId xmlns:p14="http://schemas.microsoft.com/office/powerpoint/2010/main" val="12468942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3" name="Rectangle 7">
            <a:extLst>
              <a:ext uri="{FF2B5EF4-FFF2-40B4-BE49-F238E27FC236}">
                <a16:creationId xmlns:a16="http://schemas.microsoft.com/office/drawing/2014/main" id="{9A2D3B3A-7BFD-C941-8D63-D6FB57F7329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48638C-E9D2-654E-82C6-61DBFE49157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30754" name="Rectangle 2">
            <a:extLst>
              <a:ext uri="{FF2B5EF4-FFF2-40B4-BE49-F238E27FC236}">
                <a16:creationId xmlns:a16="http://schemas.microsoft.com/office/drawing/2014/main" id="{7A0E8506-7268-404A-B517-04671FF2039E}"/>
              </a:ext>
            </a:extLst>
          </p:cNvPr>
          <p:cNvSpPr>
            <a:spLocks noGrp="1" noRot="1" noChangeAspect="1" noChangeArrowheads="1" noTextEdit="1"/>
          </p:cNvSpPr>
          <p:nvPr>
            <p:ph type="sldImg"/>
          </p:nvPr>
        </p:nvSpPr>
        <p:spPr>
          <a:ln/>
        </p:spPr>
      </p:sp>
      <p:sp>
        <p:nvSpPr>
          <p:cNvPr id="330755" name="Rectangle 3">
            <a:extLst>
              <a:ext uri="{FF2B5EF4-FFF2-40B4-BE49-F238E27FC236}">
                <a16:creationId xmlns:a16="http://schemas.microsoft.com/office/drawing/2014/main" id="{791692C9-19D8-164F-93D9-D96C3CA034BE}"/>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1593509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1" name="Rectangle 7">
            <a:extLst>
              <a:ext uri="{FF2B5EF4-FFF2-40B4-BE49-F238E27FC236}">
                <a16:creationId xmlns:a16="http://schemas.microsoft.com/office/drawing/2014/main" id="{150811BF-69C9-454A-9075-D749C79961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E4A8057-1DD9-C149-912C-54CA6673562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32802" name="Rectangle 2">
            <a:extLst>
              <a:ext uri="{FF2B5EF4-FFF2-40B4-BE49-F238E27FC236}">
                <a16:creationId xmlns:a16="http://schemas.microsoft.com/office/drawing/2014/main" id="{2FE038DC-0759-FF48-843E-003EF8C745E5}"/>
              </a:ext>
            </a:extLst>
          </p:cNvPr>
          <p:cNvSpPr>
            <a:spLocks noGrp="1" noRot="1" noChangeAspect="1" noChangeArrowheads="1" noTextEdit="1"/>
          </p:cNvSpPr>
          <p:nvPr>
            <p:ph type="sldImg"/>
          </p:nvPr>
        </p:nvSpPr>
        <p:spPr>
          <a:ln/>
        </p:spPr>
      </p:sp>
      <p:sp>
        <p:nvSpPr>
          <p:cNvPr id="332803" name="Rectangle 3">
            <a:extLst>
              <a:ext uri="{FF2B5EF4-FFF2-40B4-BE49-F238E27FC236}">
                <a16:creationId xmlns:a16="http://schemas.microsoft.com/office/drawing/2014/main" id="{F679353E-26BC-824F-B4E4-0554619E71F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2296869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lide Image Placeholder 1">
            <a:extLst>
              <a:ext uri="{FF2B5EF4-FFF2-40B4-BE49-F238E27FC236}">
                <a16:creationId xmlns:a16="http://schemas.microsoft.com/office/drawing/2014/main" id="{EE15B47C-BC62-A506-D5FF-7B890396512F}"/>
              </a:ext>
            </a:extLst>
          </p:cNvPr>
          <p:cNvSpPr>
            <a:spLocks noGrp="1" noRot="1" noChangeAspect="1" noChangeArrowheads="1" noTextEdit="1"/>
          </p:cNvSpPr>
          <p:nvPr>
            <p:ph type="sldImg"/>
          </p:nvPr>
        </p:nvSpPr>
        <p:spPr>
          <a:ln/>
        </p:spPr>
      </p:sp>
      <p:sp>
        <p:nvSpPr>
          <p:cNvPr id="228355" name="Notes Placeholder 2">
            <a:extLst>
              <a:ext uri="{FF2B5EF4-FFF2-40B4-BE49-F238E27FC236}">
                <a16:creationId xmlns:a16="http://schemas.microsoft.com/office/drawing/2014/main" id="{A5A6A646-427E-363B-0359-74D16AB5324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28356" name="Slide Number Placeholder 3">
            <a:extLst>
              <a:ext uri="{FF2B5EF4-FFF2-40B4-BE49-F238E27FC236}">
                <a16:creationId xmlns:a16="http://schemas.microsoft.com/office/drawing/2014/main" id="{2257416D-872A-8493-550D-F099FB5C989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panose="020B0604020202020204" pitchFamily="34" charset="0"/>
                <a:ea typeface="ＭＳ Ｐゴシック" panose="020B0600070205080204" pitchFamily="34" charset="-128"/>
              </a:defRPr>
            </a:lvl1pPr>
            <a:lvl2pPr marL="784778" indent="-301838">
              <a:defRPr sz="2500">
                <a:solidFill>
                  <a:schemeClr val="tx1"/>
                </a:solidFill>
                <a:latin typeface="Arial" panose="020B0604020202020204" pitchFamily="34" charset="0"/>
                <a:ea typeface="ＭＳ Ｐゴシック" panose="020B0600070205080204" pitchFamily="34" charset="-128"/>
              </a:defRPr>
            </a:lvl2pPr>
            <a:lvl3pPr marL="1207351" indent="-241470">
              <a:defRPr sz="2500">
                <a:solidFill>
                  <a:schemeClr val="tx1"/>
                </a:solidFill>
                <a:latin typeface="Arial" panose="020B0604020202020204" pitchFamily="34" charset="0"/>
                <a:ea typeface="ＭＳ Ｐゴシック" panose="020B0600070205080204" pitchFamily="34" charset="-128"/>
              </a:defRPr>
            </a:lvl3pPr>
            <a:lvl4pPr marL="1690291" indent="-241470">
              <a:defRPr sz="2500">
                <a:solidFill>
                  <a:schemeClr val="tx1"/>
                </a:solidFill>
                <a:latin typeface="Arial" panose="020B0604020202020204" pitchFamily="34" charset="0"/>
                <a:ea typeface="ＭＳ Ｐゴシック" panose="020B0600070205080204" pitchFamily="34" charset="-128"/>
              </a:defRPr>
            </a:lvl4pPr>
            <a:lvl5pPr marL="2173232" indent="-241470">
              <a:defRPr sz="2500">
                <a:solidFill>
                  <a:schemeClr val="tx1"/>
                </a:solidFill>
                <a:latin typeface="Arial" panose="020B0604020202020204" pitchFamily="34" charset="0"/>
                <a:ea typeface="ＭＳ Ｐゴシック" panose="020B0600070205080204" pitchFamily="34" charset="-128"/>
              </a:defRPr>
            </a:lvl5pPr>
            <a:lvl6pPr marL="2656172"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6pPr>
            <a:lvl7pPr marL="3139112"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7pPr>
            <a:lvl8pPr marL="3622053"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8pPr>
            <a:lvl9pPr marL="4104993"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9pPr>
          </a:lstStyle>
          <a:p>
            <a:pPr marL="0" marR="0" lvl="0" indent="0" algn="r" defTabSz="965881" rtl="0" eaLnBrk="1" fontAlgn="auto" latinLnBrk="0" hangingPunct="1">
              <a:lnSpc>
                <a:spcPct val="100000"/>
              </a:lnSpc>
              <a:spcBef>
                <a:spcPts val="0"/>
              </a:spcBef>
              <a:spcAft>
                <a:spcPts val="0"/>
              </a:spcAft>
              <a:buClrTx/>
              <a:buSzTx/>
              <a:buFontTx/>
              <a:buNone/>
              <a:tabLst/>
              <a:defRPr/>
            </a:pPr>
            <a:fld id="{E6C4316F-1F8A-4826-B2DF-860F46AF020C}" type="slidenum">
              <a:rPr kumimoji="0" lang="en-GB" altLang="en-US" sz="13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65881" rtl="0" eaLnBrk="1" fontAlgn="auto" latinLnBrk="0" hangingPunct="1">
                <a:lnSpc>
                  <a:spcPct val="100000"/>
                </a:lnSpc>
                <a:spcBef>
                  <a:spcPts val="0"/>
                </a:spcBef>
                <a:spcAft>
                  <a:spcPts val="0"/>
                </a:spcAft>
                <a:buClrTx/>
                <a:buSzTx/>
                <a:buFontTx/>
                <a:buNone/>
                <a:tabLst/>
                <a:defRPr/>
              </a:pPr>
              <a:t>52</a:t>
            </a:fld>
            <a:endParaRPr kumimoji="0" lang="en-GB" altLang="en-US" sz="13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 name="Date Placeholder 1">
            <a:extLst>
              <a:ext uri="{FF2B5EF4-FFF2-40B4-BE49-F238E27FC236}">
                <a16:creationId xmlns:a16="http://schemas.microsoft.com/office/drawing/2014/main" id="{106902B2-B0E4-31B7-028C-C7EDE0B9EE88}"/>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t>Step On Handouts Powerpoint 2022-23</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5" name="Slide Image Placeholder 1">
            <a:extLst>
              <a:ext uri="{FF2B5EF4-FFF2-40B4-BE49-F238E27FC236}">
                <a16:creationId xmlns:a16="http://schemas.microsoft.com/office/drawing/2014/main" id="{6F3F179C-77B9-5449-9B31-167A8B714EE2}"/>
              </a:ext>
            </a:extLst>
          </p:cNvPr>
          <p:cNvSpPr>
            <a:spLocks noGrp="1" noRot="1" noChangeAspect="1" noChangeArrowheads="1" noTextEdit="1"/>
          </p:cNvSpPr>
          <p:nvPr>
            <p:ph type="sldImg"/>
          </p:nvPr>
        </p:nvSpPr>
        <p:spPr>
          <a:ln/>
        </p:spPr>
      </p:sp>
      <p:sp>
        <p:nvSpPr>
          <p:cNvPr id="349186" name="Notes Placeholder 2">
            <a:extLst>
              <a:ext uri="{FF2B5EF4-FFF2-40B4-BE49-F238E27FC236}">
                <a16:creationId xmlns:a16="http://schemas.microsoft.com/office/drawing/2014/main" id="{EE8F9796-4C26-1542-8BF0-43CAD9F42E1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349187" name="Slide Number Placeholder 3">
            <a:extLst>
              <a:ext uri="{FF2B5EF4-FFF2-40B4-BE49-F238E27FC236}">
                <a16:creationId xmlns:a16="http://schemas.microsoft.com/office/drawing/2014/main" id="{2B82496E-0BBB-2C47-B0DC-06EEE1B654F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ECCF0C-240A-9046-8F88-7F8E02606881}"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32395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29" name="Rectangle 7">
            <a:extLst>
              <a:ext uri="{FF2B5EF4-FFF2-40B4-BE49-F238E27FC236}">
                <a16:creationId xmlns:a16="http://schemas.microsoft.com/office/drawing/2014/main" id="{8FB85FCA-C08D-194C-9FDC-976104133D3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7550806-6334-444B-A5B6-42AA0BEAC6C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55330" name="Rectangle 2">
            <a:extLst>
              <a:ext uri="{FF2B5EF4-FFF2-40B4-BE49-F238E27FC236}">
                <a16:creationId xmlns:a16="http://schemas.microsoft.com/office/drawing/2014/main" id="{3DFA736F-6727-2D47-9A4C-DC828938C10C}"/>
              </a:ext>
            </a:extLst>
          </p:cNvPr>
          <p:cNvSpPr>
            <a:spLocks noGrp="1" noRot="1" noChangeAspect="1" noChangeArrowheads="1" noTextEdit="1"/>
          </p:cNvSpPr>
          <p:nvPr>
            <p:ph type="sldImg"/>
          </p:nvPr>
        </p:nvSpPr>
        <p:spPr>
          <a:ln/>
        </p:spPr>
      </p:sp>
      <p:sp>
        <p:nvSpPr>
          <p:cNvPr id="355331" name="Rectangle 3">
            <a:extLst>
              <a:ext uri="{FF2B5EF4-FFF2-40B4-BE49-F238E27FC236}">
                <a16:creationId xmlns:a16="http://schemas.microsoft.com/office/drawing/2014/main" id="{CD28F29B-7B60-7D48-8A27-6DD6C8C12C5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192096639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A257C3C-55B7-4E10-847A-38B29A9ACAF5}"/>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D105CC-2639-4112-B1E1-6CBD7F23219E}"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8354" name="Rectangle 2">
            <a:extLst>
              <a:ext uri="{FF2B5EF4-FFF2-40B4-BE49-F238E27FC236}">
                <a16:creationId xmlns:a16="http://schemas.microsoft.com/office/drawing/2014/main" id="{4A6A0525-7156-4BAF-B728-6929CFF09325}"/>
              </a:ext>
            </a:extLst>
          </p:cNvPr>
          <p:cNvSpPr>
            <a:spLocks noGrp="1" noRot="1" noChangeAspect="1" noChangeArrowheads="1" noTextEdit="1"/>
          </p:cNvSpPr>
          <p:nvPr>
            <p:ph type="sldImg"/>
          </p:nvPr>
        </p:nvSpPr>
        <p:spPr>
          <a:ln/>
        </p:spPr>
      </p:sp>
      <p:sp>
        <p:nvSpPr>
          <p:cNvPr id="228355" name="Rectangle 3">
            <a:extLst>
              <a:ext uri="{FF2B5EF4-FFF2-40B4-BE49-F238E27FC236}">
                <a16:creationId xmlns:a16="http://schemas.microsoft.com/office/drawing/2014/main" id="{71800667-A9C4-4BD0-8403-B58A825A467F}"/>
              </a:ext>
            </a:extLst>
          </p:cNvPr>
          <p:cNvSpPr>
            <a:spLocks noGrp="1" noChangeArrowheads="1"/>
          </p:cNvSpPr>
          <p:nvPr>
            <p:ph type="body" idx="1"/>
          </p:nvPr>
        </p:nvSpPr>
        <p:spPr/>
        <p:txBody>
          <a:bodyPr/>
          <a:lstStyle/>
          <a:p>
            <a:pPr>
              <a:buFontTx/>
              <a:buNone/>
            </a:pPr>
            <a:endParaRPr lang="en-GB" alt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5" name="Rectangle 7">
            <a:extLst>
              <a:ext uri="{FF2B5EF4-FFF2-40B4-BE49-F238E27FC236}">
                <a16:creationId xmlns:a16="http://schemas.microsoft.com/office/drawing/2014/main" id="{DCD92E75-F38B-E44C-B2A9-BA780A4EF3D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EE92A9D-3355-354E-9C1F-77D86E6B5DD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59426" name="Rectangle 2">
            <a:extLst>
              <a:ext uri="{FF2B5EF4-FFF2-40B4-BE49-F238E27FC236}">
                <a16:creationId xmlns:a16="http://schemas.microsoft.com/office/drawing/2014/main" id="{15396FE4-463E-4E41-9B40-3F56EBCC8321}"/>
              </a:ext>
            </a:extLst>
          </p:cNvPr>
          <p:cNvSpPr>
            <a:spLocks noGrp="1" noRot="1" noChangeAspect="1" noChangeArrowheads="1" noTextEdit="1"/>
          </p:cNvSpPr>
          <p:nvPr>
            <p:ph type="sldImg"/>
          </p:nvPr>
        </p:nvSpPr>
        <p:spPr>
          <a:ln/>
        </p:spPr>
      </p:sp>
      <p:sp>
        <p:nvSpPr>
          <p:cNvPr id="359427" name="Rectangle 3">
            <a:extLst>
              <a:ext uri="{FF2B5EF4-FFF2-40B4-BE49-F238E27FC236}">
                <a16:creationId xmlns:a16="http://schemas.microsoft.com/office/drawing/2014/main" id="{B9AB7370-6BD5-664D-8DB5-45A7A7B334D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424809015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1" name="Slide Image Placeholder 1">
            <a:extLst>
              <a:ext uri="{FF2B5EF4-FFF2-40B4-BE49-F238E27FC236}">
                <a16:creationId xmlns:a16="http://schemas.microsoft.com/office/drawing/2014/main" id="{852E654B-73E0-304E-AFCA-022CCEB1F5EB}"/>
              </a:ext>
            </a:extLst>
          </p:cNvPr>
          <p:cNvSpPr>
            <a:spLocks noGrp="1" noRot="1" noChangeAspect="1" noChangeArrowheads="1" noTextEdit="1"/>
          </p:cNvSpPr>
          <p:nvPr>
            <p:ph type="sldImg"/>
          </p:nvPr>
        </p:nvSpPr>
        <p:spPr>
          <a:ln/>
        </p:spPr>
      </p:sp>
      <p:sp>
        <p:nvSpPr>
          <p:cNvPr id="430082" name="Notes Placeholder 2">
            <a:extLst>
              <a:ext uri="{FF2B5EF4-FFF2-40B4-BE49-F238E27FC236}">
                <a16:creationId xmlns:a16="http://schemas.microsoft.com/office/drawing/2014/main" id="{CC7B53DE-70FC-E943-A7EA-5F2DBC33DE6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430083" name="Slide Number Placeholder 3">
            <a:extLst>
              <a:ext uri="{FF2B5EF4-FFF2-40B4-BE49-F238E27FC236}">
                <a16:creationId xmlns:a16="http://schemas.microsoft.com/office/drawing/2014/main" id="{0DCE73FD-86EA-A64E-AEDF-9ADCF36716AB}"/>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B5F3021-AA10-1340-BC53-FA96AC96EF92}"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1210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1" name="Rectangle 7">
            <a:extLst>
              <a:ext uri="{FF2B5EF4-FFF2-40B4-BE49-F238E27FC236}">
                <a16:creationId xmlns:a16="http://schemas.microsoft.com/office/drawing/2014/main" id="{EA0D1E21-F8F5-FB45-94F0-7EFDD973EAD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023B78-89FC-B145-A34D-735945A3DA4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45442" name="Rectangle 2">
            <a:extLst>
              <a:ext uri="{FF2B5EF4-FFF2-40B4-BE49-F238E27FC236}">
                <a16:creationId xmlns:a16="http://schemas.microsoft.com/office/drawing/2014/main" id="{0F28DCD2-2005-A44A-849F-C37087EE975D}"/>
              </a:ext>
            </a:extLst>
          </p:cNvPr>
          <p:cNvSpPr>
            <a:spLocks noGrp="1" noRot="1" noChangeAspect="1" noChangeArrowheads="1" noTextEdit="1"/>
          </p:cNvSpPr>
          <p:nvPr>
            <p:ph type="sldImg"/>
          </p:nvPr>
        </p:nvSpPr>
        <p:spPr>
          <a:ln/>
        </p:spPr>
      </p:sp>
      <p:sp>
        <p:nvSpPr>
          <p:cNvPr id="445443" name="Rectangle 3">
            <a:extLst>
              <a:ext uri="{FF2B5EF4-FFF2-40B4-BE49-F238E27FC236}">
                <a16:creationId xmlns:a16="http://schemas.microsoft.com/office/drawing/2014/main" id="{7F1F2737-DFCB-EF44-84C9-EE53E6C34F08}"/>
              </a:ext>
            </a:extLst>
          </p:cNvPr>
          <p:cNvSpPr>
            <a:spLocks noGrp="1" noChangeArrowheads="1"/>
          </p:cNvSpPr>
          <p:nvPr>
            <p:ph type="body" idx="1"/>
          </p:nvPr>
        </p:nvSpPr>
        <p:spPr>
          <a:xfrm>
            <a:off x="666750" y="4714875"/>
            <a:ext cx="5335588" cy="446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3"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54883540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12AE1C0-5561-441A-B380-7BF72272ACDF}"/>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257007-2E50-40FD-ACF9-B86BAD342550}"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0690" name="Rectangle 2">
            <a:extLst>
              <a:ext uri="{FF2B5EF4-FFF2-40B4-BE49-F238E27FC236}">
                <a16:creationId xmlns:a16="http://schemas.microsoft.com/office/drawing/2014/main" id="{FBE80E69-0A78-4F1D-81BF-18ED014582B3}"/>
              </a:ext>
            </a:extLst>
          </p:cNvPr>
          <p:cNvSpPr>
            <a:spLocks noGrp="1" noRot="1" noChangeAspect="1" noChangeArrowheads="1" noTextEdit="1"/>
          </p:cNvSpPr>
          <p:nvPr>
            <p:ph type="sldImg"/>
          </p:nvPr>
        </p:nvSpPr>
        <p:spPr>
          <a:ln/>
        </p:spPr>
      </p:sp>
      <p:sp>
        <p:nvSpPr>
          <p:cNvPr id="370691" name="Rectangle 3">
            <a:extLst>
              <a:ext uri="{FF2B5EF4-FFF2-40B4-BE49-F238E27FC236}">
                <a16:creationId xmlns:a16="http://schemas.microsoft.com/office/drawing/2014/main" id="{F1CDFCA5-3F61-4E43-A76C-1BF933811C8E}"/>
              </a:ext>
            </a:extLst>
          </p:cNvPr>
          <p:cNvSpPr>
            <a:spLocks noGrp="1" noChangeArrowheads="1"/>
          </p:cNvSpPr>
          <p:nvPr>
            <p:ph type="body" idx="1"/>
          </p:nvPr>
        </p:nvSpPr>
        <p:spPr>
          <a:xfrm>
            <a:off x="679768" y="4715153"/>
            <a:ext cx="5438140" cy="4466987"/>
          </a:xfrm>
        </p:spPr>
        <p:txBody>
          <a:bodyPr/>
          <a:lstStyle/>
          <a:p>
            <a:endParaRPr lang="en-US" alt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878277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5" name="Rectangle 7">
            <a:extLst>
              <a:ext uri="{FF2B5EF4-FFF2-40B4-BE49-F238E27FC236}">
                <a16:creationId xmlns:a16="http://schemas.microsoft.com/office/drawing/2014/main" id="{B847C29A-5CA1-EF4A-A0D1-47901F0A51F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659E76C-3552-8D4A-9FAA-0B0DE3830C36}"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51586" name="Rectangle 2">
            <a:extLst>
              <a:ext uri="{FF2B5EF4-FFF2-40B4-BE49-F238E27FC236}">
                <a16:creationId xmlns:a16="http://schemas.microsoft.com/office/drawing/2014/main" id="{9ADEFDC4-A31A-0E4D-9FDB-9E8535C2BBE5}"/>
              </a:ext>
            </a:extLst>
          </p:cNvPr>
          <p:cNvSpPr>
            <a:spLocks noGrp="1" noRot="1" noChangeAspect="1" noChangeArrowheads="1" noTextEdit="1"/>
          </p:cNvSpPr>
          <p:nvPr>
            <p:ph type="sldImg"/>
          </p:nvPr>
        </p:nvSpPr>
        <p:spPr>
          <a:ln/>
        </p:spPr>
      </p:sp>
      <p:sp>
        <p:nvSpPr>
          <p:cNvPr id="451587" name="Rectangle 3">
            <a:extLst>
              <a:ext uri="{FF2B5EF4-FFF2-40B4-BE49-F238E27FC236}">
                <a16:creationId xmlns:a16="http://schemas.microsoft.com/office/drawing/2014/main" id="{FA655007-1C92-1740-8669-BD3A27DB122B}"/>
              </a:ext>
            </a:extLst>
          </p:cNvPr>
          <p:cNvSpPr>
            <a:spLocks noGrp="1" noChangeArrowheads="1"/>
          </p:cNvSpPr>
          <p:nvPr>
            <p:ph type="body" idx="1"/>
          </p:nvPr>
        </p:nvSpPr>
        <p:spPr>
          <a:xfrm>
            <a:off x="890588" y="4713288"/>
            <a:ext cx="4887912" cy="44688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348" tIns="47174" rIns="94348" bIns="47174"/>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1625567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5B35-A8F0-3745-A199-61CFA6A1D2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B8E61EB-1BC3-A444-8415-439C34FED7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AB27EAA-536A-6E48-AD32-B1D5E93189CF}"/>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5" name="Footer Placeholder 4">
            <a:extLst>
              <a:ext uri="{FF2B5EF4-FFF2-40B4-BE49-F238E27FC236}">
                <a16:creationId xmlns:a16="http://schemas.microsoft.com/office/drawing/2014/main" id="{7DABCE31-A914-5248-9FD1-4955BB79D5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93AA4E-0E84-D545-8F93-835703E6D677}"/>
              </a:ext>
            </a:extLst>
          </p:cNvPr>
          <p:cNvSpPr>
            <a:spLocks noGrp="1"/>
          </p:cNvSpPr>
          <p:nvPr>
            <p:ph type="sldNum" sz="quarter" idx="12"/>
          </p:nvPr>
        </p:nvSpPr>
        <p:spPr>
          <a:xfrm>
            <a:off x="7735529" y="6356350"/>
            <a:ext cx="2743200" cy="365125"/>
          </a:xfrm>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975023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AE990-F21A-A347-BE37-217A4B1A5E4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54E9374-0F36-ED48-BFD6-69FB0E5587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ED27F9-794F-8D4F-9ABF-5756DA062EF0}"/>
              </a:ext>
            </a:extLst>
          </p:cNvPr>
          <p:cNvSpPr>
            <a:spLocks noGrp="1"/>
          </p:cNvSpPr>
          <p:nvPr>
            <p:ph type="dt" sz="half" idx="10"/>
          </p:nvPr>
        </p:nvSpPr>
        <p:spPr/>
        <p:txBody>
          <a:bodyPr/>
          <a:lstStyle/>
          <a:p>
            <a:fld id="{CCF8A9C0-9F3F-BB40-B469-404074F2424E}" type="datetimeFigureOut">
              <a:rPr lang="en-US" smtClean="0"/>
              <a:t>7/24/2023</a:t>
            </a:fld>
            <a:endParaRPr lang="en-US" dirty="0"/>
          </a:p>
        </p:txBody>
      </p:sp>
      <p:sp>
        <p:nvSpPr>
          <p:cNvPr id="5" name="Footer Placeholder 4">
            <a:extLst>
              <a:ext uri="{FF2B5EF4-FFF2-40B4-BE49-F238E27FC236}">
                <a16:creationId xmlns:a16="http://schemas.microsoft.com/office/drawing/2014/main" id="{EAE1D710-EDFA-1246-AF02-C4D9DC7972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75ED18-326D-F245-8F96-CBC7C26AB36A}"/>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2995056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75743-A770-264F-AA55-F179408BC2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463DCEA-AE01-6648-912F-C2C72C2373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AC70EF-33E4-2B4E-A7D6-66E67F9E2656}"/>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5" name="Footer Placeholder 4">
            <a:extLst>
              <a:ext uri="{FF2B5EF4-FFF2-40B4-BE49-F238E27FC236}">
                <a16:creationId xmlns:a16="http://schemas.microsoft.com/office/drawing/2014/main" id="{C6D77494-BA96-C54D-9BD7-08E8AF65B5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666D6F-CC1A-F94B-AB16-74D7DDD46E61}"/>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28578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A34B6-3B08-BA47-AB8C-747FDEB01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681193-3E0F-0B4B-A4B9-68A3442B7A0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829DA0A-84E0-1A44-96B4-19460B9308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634A9A-A3F8-AB4C-84E7-119A184DD348}"/>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6" name="Footer Placeholder 5">
            <a:extLst>
              <a:ext uri="{FF2B5EF4-FFF2-40B4-BE49-F238E27FC236}">
                <a16:creationId xmlns:a16="http://schemas.microsoft.com/office/drawing/2014/main" id="{694FF897-1DCA-0046-AD89-AF4AA48B8A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B87542-4ED3-DF43-AC4B-00E95A4E06F5}"/>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659471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529A6-8D06-1847-B14D-8BC935F34C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3E79007-9CA1-2C4E-981B-AF32A6BA26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D75B75-A658-CD4C-8C75-D89FF27389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27A2891-2313-5444-ACBE-4D910AE3A9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D20870-8AB1-BD41-90CC-50C8511A64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5ED7D05-52C7-2E46-915B-C82A77660AD7}"/>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8" name="Footer Placeholder 7">
            <a:extLst>
              <a:ext uri="{FF2B5EF4-FFF2-40B4-BE49-F238E27FC236}">
                <a16:creationId xmlns:a16="http://schemas.microsoft.com/office/drawing/2014/main" id="{1CE3EBE2-77E8-2449-A4C1-DEAE814BC42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42F62D0-8E4F-3C4A-8864-12393B031A38}"/>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1320763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D15F8-5AAC-C542-B005-EB0620CF37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D71CB94-C8AF-5946-976C-F7B6197AF545}"/>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4" name="Footer Placeholder 3">
            <a:extLst>
              <a:ext uri="{FF2B5EF4-FFF2-40B4-BE49-F238E27FC236}">
                <a16:creationId xmlns:a16="http://schemas.microsoft.com/office/drawing/2014/main" id="{FFF70417-FC7D-C541-A63B-415B8889A1B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EA4E45-D277-2F47-AF16-C2077C2FA5CB}"/>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160131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72A480-079E-CA45-935E-5D2CA89F415B}"/>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3" name="Footer Placeholder 2">
            <a:extLst>
              <a:ext uri="{FF2B5EF4-FFF2-40B4-BE49-F238E27FC236}">
                <a16:creationId xmlns:a16="http://schemas.microsoft.com/office/drawing/2014/main" id="{1767B97B-6D02-5D48-8D08-16CB7580D0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21BBE5A-6DF5-8B48-B646-0326F39AE682}"/>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2876736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B7886-868C-AD4E-AFEA-10FA34F1A1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999C2D-B6BF-8347-83E6-5627E5C112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19C33A4-4E4A-2F40-BE2E-EC76063F16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1400C6-B785-4A4E-B81A-889C2D46DB36}"/>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6" name="Footer Placeholder 5">
            <a:extLst>
              <a:ext uri="{FF2B5EF4-FFF2-40B4-BE49-F238E27FC236}">
                <a16:creationId xmlns:a16="http://schemas.microsoft.com/office/drawing/2014/main" id="{C9980621-38A8-E74F-86CA-14428B45D4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629794-C133-7D4B-A49C-DBFE15AE8CDC}"/>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1669157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E6CD5-487C-114A-BE6C-3B79F6C95E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8F25659-A492-834E-8CF3-3BE43A0603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A41121A-04B4-5D47-84D4-7BFD20E426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4850C4-4AF6-AF4F-925B-D2ED917CF869}"/>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6" name="Footer Placeholder 5">
            <a:extLst>
              <a:ext uri="{FF2B5EF4-FFF2-40B4-BE49-F238E27FC236}">
                <a16:creationId xmlns:a16="http://schemas.microsoft.com/office/drawing/2014/main" id="{858B9698-6426-BF4A-BBAA-ECA90AEDB4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7F83E57-0FA7-E54C-9D4F-628C878C602A}"/>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270624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1D58D-0B7E-1D40-AF9B-A17B4D373AA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C621258-364B-E34D-9A8A-A814CD6CB8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C3C13E-E41D-824A-8540-6DD57CD8E110}"/>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5" name="Footer Placeholder 4">
            <a:extLst>
              <a:ext uri="{FF2B5EF4-FFF2-40B4-BE49-F238E27FC236}">
                <a16:creationId xmlns:a16="http://schemas.microsoft.com/office/drawing/2014/main" id="{BF396224-01D5-164A-B60B-28C1A7859C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A976DE-2EC2-AE47-8428-03EEC9BB1EFF}"/>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671191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B19016-6516-6D46-8862-38BED732CA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6033FC2-118C-254D-8241-A01251F69A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5B8C76-3F4A-754B-9193-CC3D436AD9EF}"/>
              </a:ext>
            </a:extLst>
          </p:cNvPr>
          <p:cNvSpPr>
            <a:spLocks noGrp="1"/>
          </p:cNvSpPr>
          <p:nvPr>
            <p:ph type="dt" sz="half" idx="10"/>
          </p:nvPr>
        </p:nvSpPr>
        <p:spPr/>
        <p:txBody>
          <a:bodyPr/>
          <a:lstStyle/>
          <a:p>
            <a:fld id="{CCF8A9C0-9F3F-BB40-B469-404074F2424E}" type="datetimeFigureOut">
              <a:rPr lang="en-US" smtClean="0"/>
              <a:t>7/24/2023</a:t>
            </a:fld>
            <a:endParaRPr lang="en-US"/>
          </a:p>
        </p:txBody>
      </p:sp>
      <p:sp>
        <p:nvSpPr>
          <p:cNvPr id="5" name="Footer Placeholder 4">
            <a:extLst>
              <a:ext uri="{FF2B5EF4-FFF2-40B4-BE49-F238E27FC236}">
                <a16:creationId xmlns:a16="http://schemas.microsoft.com/office/drawing/2014/main" id="{53CF18FE-EC5E-3F49-8EE5-16FD19BD6A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3BA6D0-E988-F44F-B397-6A8217D12743}"/>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5787696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064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482403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D27F4-374D-7044-9D79-86CE705186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84E293-FCBE-A042-80E8-395AE24486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86EC15-C274-EE43-8BFF-BB4984971436}"/>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5" name="Footer Placeholder 4">
            <a:extLst>
              <a:ext uri="{FF2B5EF4-FFF2-40B4-BE49-F238E27FC236}">
                <a16:creationId xmlns:a16="http://schemas.microsoft.com/office/drawing/2014/main" id="{C852A34C-0962-424E-86A9-AC80065A25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1B1F41-F4D4-5C43-9DE6-4B0C8EF65D88}"/>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4401804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46BC7-DB9F-5E41-9469-48F4A537BD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033339-072C-394D-A5AC-B38A95AD34B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E813D8-CD1C-B14F-9C05-90C3190CA0E6}"/>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5" name="Footer Placeholder 4">
            <a:extLst>
              <a:ext uri="{FF2B5EF4-FFF2-40B4-BE49-F238E27FC236}">
                <a16:creationId xmlns:a16="http://schemas.microsoft.com/office/drawing/2014/main" id="{DC2DC47C-5236-8142-80FB-7468CA4C18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16C91E-B84A-2D42-AAFC-5463651A7369}"/>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2097701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B3B30-D6ED-7C4C-9118-5FB4ECFA61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DF77BA-12E2-A440-BD21-2EE94BC578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F36D6F-780F-7840-A2D4-CA429E776CF2}"/>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5" name="Footer Placeholder 4">
            <a:extLst>
              <a:ext uri="{FF2B5EF4-FFF2-40B4-BE49-F238E27FC236}">
                <a16:creationId xmlns:a16="http://schemas.microsoft.com/office/drawing/2014/main" id="{6A8ABAF9-4C93-044C-9334-21E40A84B4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5CC57A-E3F1-D44D-AA82-C7DA5E45FCBC}"/>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40697043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46B83-2383-3846-9170-6B4F156FFF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EAD870-E2D6-654E-AF63-0F852809434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13BA25-C44E-7940-BAD5-7136E63F9C7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AE72979-8A2C-F342-9721-3822BEB6A628}"/>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6" name="Footer Placeholder 5">
            <a:extLst>
              <a:ext uri="{FF2B5EF4-FFF2-40B4-BE49-F238E27FC236}">
                <a16:creationId xmlns:a16="http://schemas.microsoft.com/office/drawing/2014/main" id="{E7ED8943-E987-AC4A-820A-1F91EACB69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E40C9F-8707-5440-B1DB-A1169D384915}"/>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28365363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CF47C-FBC2-524C-8D33-434870AFE0D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BD724F-1FDD-F449-B331-03526DC82D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2184C7D-B038-0249-AF52-E2A0A67FCCA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D9B3287-137E-CC4E-9AC2-D1E4065332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EDBB7FA-15D4-D244-AB37-6BC838FF612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DD5AE6-0691-CD41-8434-A953F623D52D}"/>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8" name="Footer Placeholder 7">
            <a:extLst>
              <a:ext uri="{FF2B5EF4-FFF2-40B4-BE49-F238E27FC236}">
                <a16:creationId xmlns:a16="http://schemas.microsoft.com/office/drawing/2014/main" id="{8152B639-3568-7141-B83F-4296D24C0AC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9BC570-ABCC-EB4C-83B8-968BAD45C644}"/>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8082900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BBCE7-1187-B04C-9C57-3106B18FACC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6E3094-696A-4143-874D-1E319F04D657}"/>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4" name="Footer Placeholder 3">
            <a:extLst>
              <a:ext uri="{FF2B5EF4-FFF2-40B4-BE49-F238E27FC236}">
                <a16:creationId xmlns:a16="http://schemas.microsoft.com/office/drawing/2014/main" id="{575E926F-0FC3-B74C-BE65-C6D45B36E7F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531B5D-D67D-1148-BCB5-C37AF6EF0958}"/>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40905746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F44956-B8C8-7940-9CC5-A37D839A35BD}"/>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3" name="Footer Placeholder 2">
            <a:extLst>
              <a:ext uri="{FF2B5EF4-FFF2-40B4-BE49-F238E27FC236}">
                <a16:creationId xmlns:a16="http://schemas.microsoft.com/office/drawing/2014/main" id="{F158026E-3A4B-2540-B6C6-2806EC1F08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AE7508-4088-904E-BBFD-014C7DA2A446}"/>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24145633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3C035-11A5-1A41-BC4C-AC8940E39C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98568E3-A69A-7546-874F-3CCD4060F3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786E15-99DA-1141-B269-FB60C42F52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4AAE58-871E-7B49-BC17-81973923EB05}"/>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6" name="Footer Placeholder 5">
            <a:extLst>
              <a:ext uri="{FF2B5EF4-FFF2-40B4-BE49-F238E27FC236}">
                <a16:creationId xmlns:a16="http://schemas.microsoft.com/office/drawing/2014/main" id="{0EDC105B-46BD-6944-A04F-B1EA166B2D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AFAADC-526C-0746-9D85-FE5BC1CBFB4D}"/>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7330843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B2C33-7B2E-DF43-9328-51977E0816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AFB77B8-DB0F-114A-A0BB-4F87D95C0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DC8A956-06F1-8B44-B5CB-B32BCD026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3CE98FD-6D01-B245-B738-A040D5E51558}"/>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6" name="Footer Placeholder 5">
            <a:extLst>
              <a:ext uri="{FF2B5EF4-FFF2-40B4-BE49-F238E27FC236}">
                <a16:creationId xmlns:a16="http://schemas.microsoft.com/office/drawing/2014/main" id="{C7655C6B-24FB-564E-81DD-FFA1A0276D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32D40C-C35C-7641-BAE7-906D86FE7206}"/>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902332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3C042-D797-5447-81AF-DECE15FCB3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E931AF-FE6A-C146-BE5A-0236D09868F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E1B150-0017-404C-A17C-5F58E7AE7648}"/>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5" name="Footer Placeholder 4">
            <a:extLst>
              <a:ext uri="{FF2B5EF4-FFF2-40B4-BE49-F238E27FC236}">
                <a16:creationId xmlns:a16="http://schemas.microsoft.com/office/drawing/2014/main" id="{3C98D73E-AD42-D54B-AAF5-295343414D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196208-B66D-F14D-BA3A-F6EB49C8461C}"/>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37831987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77776E-3DFA-4A4C-8542-A76DA7B3D09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5EA673-9980-4F4F-8F08-DFF2E3CFE6A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7AFB58-F418-954B-98FB-56A724CC6905}"/>
              </a:ext>
            </a:extLst>
          </p:cNvPr>
          <p:cNvSpPr>
            <a:spLocks noGrp="1"/>
          </p:cNvSpPr>
          <p:nvPr>
            <p:ph type="dt" sz="half" idx="10"/>
          </p:nvPr>
        </p:nvSpPr>
        <p:spPr/>
        <p:txBody>
          <a:bodyPr/>
          <a:lstStyle/>
          <a:p>
            <a:fld id="{CFCB79B3-E0BD-4F49-BB9E-10803D8E56EB}" type="datetimeFigureOut">
              <a:rPr lang="en-GB" smtClean="0"/>
              <a:t>24/07/2023</a:t>
            </a:fld>
            <a:endParaRPr lang="en-GB"/>
          </a:p>
        </p:txBody>
      </p:sp>
      <p:sp>
        <p:nvSpPr>
          <p:cNvPr id="5" name="Footer Placeholder 4">
            <a:extLst>
              <a:ext uri="{FF2B5EF4-FFF2-40B4-BE49-F238E27FC236}">
                <a16:creationId xmlns:a16="http://schemas.microsoft.com/office/drawing/2014/main" id="{A29B43EF-544D-3742-9416-6EA6270222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86EC1F-12F4-664B-85E0-83E3343BAB59}"/>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3539374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064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28389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32BCF-906C-4F34-A4F8-6D87CDA251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EF52296-A8C1-49F5-AE37-4773F2F102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477396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16F7E-362B-4C5C-B954-9D4C80BDB3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C4AE64-5B6E-41A8-8841-0C27CC7B9D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9EDC05-F9E3-41F2-A6DB-8680DCBE0F6E}"/>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5" name="Footer Placeholder 4">
            <a:extLst>
              <a:ext uri="{FF2B5EF4-FFF2-40B4-BE49-F238E27FC236}">
                <a16:creationId xmlns:a16="http://schemas.microsoft.com/office/drawing/2014/main" id="{376D40A5-3F3B-415A-9385-5A752C5B39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5B2456-6949-488B-A531-B273C7C24946}"/>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6661746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6A9C6-5031-450E-887C-9289A13460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20A37BB-961D-4A42-89B1-A9A3ABC2A4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325BC8-5EDD-4A9B-B741-D587C9C3E445}"/>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5" name="Footer Placeholder 4">
            <a:extLst>
              <a:ext uri="{FF2B5EF4-FFF2-40B4-BE49-F238E27FC236}">
                <a16:creationId xmlns:a16="http://schemas.microsoft.com/office/drawing/2014/main" id="{D570493D-3465-4E15-853D-521FBF475E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FAFD1A-835C-42D3-AFD4-3D5AC775D7F6}"/>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14855677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B9370-1186-4ACB-9891-BC53735F6A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5CAAFE-B56C-4B9B-8711-3AB8C34627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8552BFF-5435-4978-AE45-5FB1E123881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D316762-38EC-4BCB-9BF3-5EC06A48EC89}"/>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6" name="Footer Placeholder 5">
            <a:extLst>
              <a:ext uri="{FF2B5EF4-FFF2-40B4-BE49-F238E27FC236}">
                <a16:creationId xmlns:a16="http://schemas.microsoft.com/office/drawing/2014/main" id="{183E778B-B920-4979-ACCA-5D30CAFDF7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7200FD-5D35-4E97-9772-834BB91F19FC}"/>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197600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24360-578E-4013-8F12-13BC2300EE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BC769D-F0EA-4DB9-9638-545D72CF62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782E0-24A1-49BF-A06D-8114C39DB3F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727FB8-74DE-40DE-8709-ED5DBD9CDC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D557D2-5046-4E29-A950-72540410EA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B0C74A-EFF9-48C3-BDB1-BF91487142FF}"/>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8" name="Footer Placeholder 7">
            <a:extLst>
              <a:ext uri="{FF2B5EF4-FFF2-40B4-BE49-F238E27FC236}">
                <a16:creationId xmlns:a16="http://schemas.microsoft.com/office/drawing/2014/main" id="{C9C54BFB-6A56-43DE-B339-A006ED220E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4B8143F-4510-491D-850D-5FFA436DC33D}"/>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35749824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0A24A-C231-43DA-97DA-CD333BAA06B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47CA65-9AAB-43C0-B37D-1B95FB61A5CE}"/>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4" name="Footer Placeholder 3">
            <a:extLst>
              <a:ext uri="{FF2B5EF4-FFF2-40B4-BE49-F238E27FC236}">
                <a16:creationId xmlns:a16="http://schemas.microsoft.com/office/drawing/2014/main" id="{B1F38BE5-6A54-4CAC-B18E-CB1EEF52BD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21D171C-1AEE-4A72-A364-5DE753F6547C}"/>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5711059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261A0-FDFC-49C4-881A-2F6BBDF407DC}"/>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3" name="Footer Placeholder 2">
            <a:extLst>
              <a:ext uri="{FF2B5EF4-FFF2-40B4-BE49-F238E27FC236}">
                <a16:creationId xmlns:a16="http://schemas.microsoft.com/office/drawing/2014/main" id="{312AF52B-7C1E-48BC-A057-DB3CE27E89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B1151A-8853-462A-AD1B-CE724F90075E}"/>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41420862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F4E15-6B32-4D92-9D05-556A58658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D46DFC-1AF8-441A-8B44-84866944CF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8704EFB-5114-4108-893F-A50189D1BB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6D69F5-A0AF-43EE-9D80-37B66428B75B}"/>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6" name="Footer Placeholder 5">
            <a:extLst>
              <a:ext uri="{FF2B5EF4-FFF2-40B4-BE49-F238E27FC236}">
                <a16:creationId xmlns:a16="http://schemas.microsoft.com/office/drawing/2014/main" id="{3D2949D5-6FEF-4920-A993-9D936B0183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0138C3-32F6-411B-A21B-FE8D780CC224}"/>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1616184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1577E-F045-4936-B0A3-2C8561BCD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EC85B4-4F8F-4132-92FC-150AE3A26E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41C43C-D9F3-4024-8938-9CE7EECAB5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B25070-398D-403D-B856-3A3F39A889DC}"/>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6" name="Footer Placeholder 5">
            <a:extLst>
              <a:ext uri="{FF2B5EF4-FFF2-40B4-BE49-F238E27FC236}">
                <a16:creationId xmlns:a16="http://schemas.microsoft.com/office/drawing/2014/main" id="{B90194FA-A525-4B22-BFEC-3B592A0675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14D5E1-3790-457E-AD1F-39F99CEA6FBF}"/>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31769901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2FCFE-8E5A-44F2-ACCF-D7ABED86A1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0B77D4-EEB5-43E9-8B51-63F08746F2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FCD0C4-2818-4838-8717-AD33B66609C8}"/>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5" name="Footer Placeholder 4">
            <a:extLst>
              <a:ext uri="{FF2B5EF4-FFF2-40B4-BE49-F238E27FC236}">
                <a16:creationId xmlns:a16="http://schemas.microsoft.com/office/drawing/2014/main" id="{C2463694-5611-43FA-A949-C1D2DAAFB9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3A8B22-590A-44D9-946B-7150F5D48933}"/>
              </a:ext>
            </a:extLst>
          </p:cNvPr>
          <p:cNvSpPr>
            <a:spLocks noGrp="1"/>
          </p:cNvSpPr>
          <p:nvPr>
            <p:ph type="sldNum" sz="quarter" idx="12"/>
          </p:nvPr>
        </p:nvSpPr>
        <p:spPr/>
        <p:txBody>
          <a:bodyPr/>
          <a:lstStyle/>
          <a:p>
            <a:fld id="{6C2DD14B-DF4F-4B4C-A6BF-EB39FE4D4DD5}" type="slidenum">
              <a:rPr lang="en-GB" smtClean="0"/>
              <a:t>‹#›</a:t>
            </a:fld>
            <a:endParaRPr lang="en-GB"/>
          </a:p>
        </p:txBody>
      </p:sp>
      <p:pic>
        <p:nvPicPr>
          <p:cNvPr id="7" name="Picture 6" descr="A picture containing knife&#10;&#10;Description automatically generated">
            <a:extLst>
              <a:ext uri="{FF2B5EF4-FFF2-40B4-BE49-F238E27FC236}">
                <a16:creationId xmlns:a16="http://schemas.microsoft.com/office/drawing/2014/main" id="{27748211-98F1-4D82-91A1-CA308F61DF5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129988"/>
            <a:ext cx="2556458" cy="725774"/>
          </a:xfrm>
          <a:prstGeom prst="rect">
            <a:avLst/>
          </a:prstGeom>
        </p:spPr>
      </p:pic>
    </p:spTree>
    <p:extLst>
      <p:ext uri="{BB962C8B-B14F-4D97-AF65-F5344CB8AC3E}">
        <p14:creationId xmlns:p14="http://schemas.microsoft.com/office/powerpoint/2010/main" val="40059547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417BA3-917E-4F1A-87F9-5CD86A5C58E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0FC501-E950-4C30-841E-C5086ED4E90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2B1FE-AEF0-44A7-8E9C-5A87B0DF971B}"/>
              </a:ext>
            </a:extLst>
          </p:cNvPr>
          <p:cNvSpPr>
            <a:spLocks noGrp="1"/>
          </p:cNvSpPr>
          <p:nvPr>
            <p:ph type="dt" sz="half" idx="10"/>
          </p:nvPr>
        </p:nvSpPr>
        <p:spPr/>
        <p:txBody>
          <a:bodyPr/>
          <a:lstStyle/>
          <a:p>
            <a:fld id="{706CD8C3-21C1-43DC-B48D-ADF58C2AE5A2}" type="datetimeFigureOut">
              <a:rPr lang="en-GB" smtClean="0"/>
              <a:t>24/07/2023</a:t>
            </a:fld>
            <a:endParaRPr lang="en-GB"/>
          </a:p>
        </p:txBody>
      </p:sp>
      <p:sp>
        <p:nvSpPr>
          <p:cNvPr id="5" name="Footer Placeholder 4">
            <a:extLst>
              <a:ext uri="{FF2B5EF4-FFF2-40B4-BE49-F238E27FC236}">
                <a16:creationId xmlns:a16="http://schemas.microsoft.com/office/drawing/2014/main" id="{0BB81BB5-52B8-4298-8A47-688736420A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E667DC-3E19-4F6A-892E-6143E0C87ACF}"/>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38868308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06400" y="274638"/>
            <a:ext cx="11379200" cy="56870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0572096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93989"/>
            <a:ext cx="10363200" cy="1470025"/>
          </a:xfrm>
          <a:prstGeom prst="rect">
            <a:avLst/>
          </a:prstGeom>
        </p:spPr>
        <p:txBody>
          <a:bodyPr/>
          <a:lstStyle>
            <a:lvl1pPr>
              <a:defRPr b="1"/>
            </a:lvl1pPr>
          </a:lstStyle>
          <a:p>
            <a:r>
              <a:rPr lang="en-US" dirty="0"/>
              <a:t>Click to edit Master title style</a:t>
            </a:r>
            <a:endParaRPr lang="en-GB" dirty="0"/>
          </a:p>
        </p:txBody>
      </p:sp>
      <p:sp>
        <p:nvSpPr>
          <p:cNvPr id="3" name="Subtitle 2"/>
          <p:cNvSpPr>
            <a:spLocks noGrp="1"/>
          </p:cNvSpPr>
          <p:nvPr>
            <p:ph type="subTitle" idx="1"/>
          </p:nvPr>
        </p:nvSpPr>
        <p:spPr>
          <a:xfrm>
            <a:off x="1828800" y="4365104"/>
            <a:ext cx="8534400" cy="127369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Tree>
    <p:extLst>
      <p:ext uri="{BB962C8B-B14F-4D97-AF65-F5344CB8AC3E}">
        <p14:creationId xmlns:p14="http://schemas.microsoft.com/office/powerpoint/2010/main" val="26990926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052737"/>
            <a:ext cx="10972800" cy="490895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3" name="Title 1">
            <a:extLst>
              <a:ext uri="{FF2B5EF4-FFF2-40B4-BE49-F238E27FC236}">
                <a16:creationId xmlns:a16="http://schemas.microsoft.com/office/drawing/2014/main" id="{FF3D2A4D-5D2B-44D1-89B7-B6B5CA4FFB73}"/>
              </a:ext>
            </a:extLst>
          </p:cNvPr>
          <p:cNvSpPr>
            <a:spLocks noGrp="1"/>
          </p:cNvSpPr>
          <p:nvPr>
            <p:ph type="title"/>
          </p:nvPr>
        </p:nvSpPr>
        <p:spPr>
          <a:xfrm>
            <a:off x="143339" y="116632"/>
            <a:ext cx="10972800" cy="792088"/>
          </a:xfrm>
          <a:prstGeom prst="rect">
            <a:avLst/>
          </a:prstGeom>
        </p:spPr>
        <p:txBody>
          <a:bodyPr>
            <a:normAutofit/>
          </a:bodyPr>
          <a:lstStyle>
            <a:lvl1pPr algn="l">
              <a:defRPr sz="3600"/>
            </a:lvl1pPr>
          </a:lstStyle>
          <a:p>
            <a:r>
              <a:rPr lang="en-US" dirty="0"/>
              <a:t>Click to edit Master title style</a:t>
            </a:r>
            <a:endParaRPr lang="en-GB" dirty="0"/>
          </a:p>
        </p:txBody>
      </p:sp>
    </p:spTree>
    <p:extLst>
      <p:ext uri="{BB962C8B-B14F-4D97-AF65-F5344CB8AC3E}">
        <p14:creationId xmlns:p14="http://schemas.microsoft.com/office/powerpoint/2010/main" val="21233726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124745"/>
            <a:ext cx="53848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124745"/>
            <a:ext cx="53848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itle 1">
            <a:extLst>
              <a:ext uri="{FF2B5EF4-FFF2-40B4-BE49-F238E27FC236}">
                <a16:creationId xmlns:a16="http://schemas.microsoft.com/office/drawing/2014/main" id="{CA977CFD-AEDE-4CCA-A376-A9C6803B861F}"/>
              </a:ext>
            </a:extLst>
          </p:cNvPr>
          <p:cNvSpPr>
            <a:spLocks noGrp="1"/>
          </p:cNvSpPr>
          <p:nvPr>
            <p:ph type="title"/>
          </p:nvPr>
        </p:nvSpPr>
        <p:spPr>
          <a:xfrm>
            <a:off x="143339" y="116632"/>
            <a:ext cx="10972800" cy="792088"/>
          </a:xfrm>
          <a:prstGeom prst="rect">
            <a:avLst/>
          </a:prstGeom>
        </p:spPr>
        <p:txBody>
          <a:bodyPr>
            <a:normAutofit/>
          </a:bodyPr>
          <a:lstStyle>
            <a:lvl1pPr algn="l">
              <a:defRPr sz="3600"/>
            </a:lvl1pPr>
          </a:lstStyle>
          <a:p>
            <a:r>
              <a:rPr lang="en-US" dirty="0"/>
              <a:t>Click to edit Master title style</a:t>
            </a:r>
            <a:endParaRPr lang="en-GB" dirty="0"/>
          </a:p>
        </p:txBody>
      </p:sp>
    </p:spTree>
    <p:extLst>
      <p:ext uri="{BB962C8B-B14F-4D97-AF65-F5344CB8AC3E}">
        <p14:creationId xmlns:p14="http://schemas.microsoft.com/office/powerpoint/2010/main" val="39068761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339" y="116632"/>
            <a:ext cx="10972800" cy="792088"/>
          </a:xfrm>
          <a:prstGeom prst="rect">
            <a:avLst/>
          </a:prstGeom>
        </p:spPr>
        <p:txBody>
          <a:bodyPr>
            <a:normAutofit/>
          </a:bodyPr>
          <a:lstStyle>
            <a:lvl1pPr algn="l">
              <a:defRPr sz="3600"/>
            </a:lvl1pPr>
          </a:lstStyle>
          <a:p>
            <a:r>
              <a:rPr lang="en-US" dirty="0"/>
              <a:t>Click to edit Master title style</a:t>
            </a:r>
            <a:endParaRPr lang="en-GB" dirty="0"/>
          </a:p>
        </p:txBody>
      </p:sp>
    </p:spTree>
    <p:extLst>
      <p:ext uri="{BB962C8B-B14F-4D97-AF65-F5344CB8AC3E}">
        <p14:creationId xmlns:p14="http://schemas.microsoft.com/office/powerpoint/2010/main" val="479151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77786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with log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01373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06400" y="274638"/>
            <a:ext cx="11379200" cy="56870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7218238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Tree>
    <p:extLst>
      <p:ext uri="{BB962C8B-B14F-4D97-AF65-F5344CB8AC3E}">
        <p14:creationId xmlns:p14="http://schemas.microsoft.com/office/powerpoint/2010/main" val="8076040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Standard slide">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l">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9443004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Bullet points">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l">
              <a:lnSpc>
                <a:spcPct val="150000"/>
              </a:lnSpc>
              <a:buFont typeface="Arial" panose="020B0604020202020204" pitchFamily="34" charset="0"/>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073129511"/>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Quote Blue">
    <p:spTree>
      <p:nvGrpSpPr>
        <p:cNvPr id="1" name=""/>
        <p:cNvGrpSpPr/>
        <p:nvPr/>
      </p:nvGrpSpPr>
      <p:grpSpPr>
        <a:xfrm>
          <a:off x="0" y="0"/>
          <a:ext cx="0" cy="0"/>
          <a:chOff x="0" y="0"/>
          <a:chExt cx="0" cy="0"/>
        </a:xfrm>
      </p:grpSpPr>
      <p:pic>
        <p:nvPicPr>
          <p:cNvPr id="5" name="Picture 3" descr="Logo, company name&#10;&#10;Description automatically generated">
            <a:extLst>
              <a:ext uri="{FF2B5EF4-FFF2-40B4-BE49-F238E27FC236}">
                <a16:creationId xmlns:a16="http://schemas.microsoft.com/office/drawing/2014/main" id="{5B5B3EAD-555F-7972-EA10-41210B3435A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27051" y="5711825"/>
            <a:ext cx="1293283"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ctr">
              <a:buFont typeface="Arial" panose="020B0604020202020204" pitchFamily="34" charset="0"/>
              <a:buNone/>
              <a:defRPr sz="3200">
                <a:solidFill>
                  <a:schemeClr val="accent2"/>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4286374876"/>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Reflection">
    <p:spTree>
      <p:nvGrpSpPr>
        <p:cNvPr id="1" name=""/>
        <p:cNvGrpSpPr/>
        <p:nvPr/>
      </p:nvGrpSpPr>
      <p:grpSpPr>
        <a:xfrm>
          <a:off x="0" y="0"/>
          <a:ext cx="0" cy="0"/>
          <a:chOff x="0" y="0"/>
          <a:chExt cx="0" cy="0"/>
        </a:xfrm>
      </p:grpSpPr>
      <p:sp>
        <p:nvSpPr>
          <p:cNvPr id="2" name="Title 1"/>
          <p:cNvSpPr>
            <a:spLocks noGrp="1"/>
          </p:cNvSpPr>
          <p:nvPr>
            <p:ph type="ctrTitle"/>
          </p:nvPr>
        </p:nvSpPr>
        <p:spPr>
          <a:xfrm>
            <a:off x="361039" y="329661"/>
            <a:ext cx="5280587"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41903" y="1700808"/>
            <a:ext cx="11329259" cy="3816424"/>
          </a:xfrm>
          <a:prstGeom prst="rect">
            <a:avLst/>
          </a:prstGeom>
        </p:spPr>
        <p:txBody>
          <a:bodyPr/>
          <a:lstStyle>
            <a:lvl1pPr marL="0" indent="0" algn="l">
              <a:buFont typeface="Arial" panose="020B0604020202020204" pitchFamily="34" charset="0"/>
              <a:buNone/>
              <a:defRPr sz="3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16383740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Centred 32  Black">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ctr">
              <a:buFont typeface="Arial" panose="020B0604020202020204" pitchFamily="34" charset="0"/>
              <a:buNone/>
              <a:defRPr sz="3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385101818"/>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Module master">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31371" y="1268760"/>
            <a:ext cx="11329259" cy="4320480"/>
          </a:xfrm>
          <a:prstGeom prst="rect">
            <a:avLst/>
          </a:prstGeom>
        </p:spPr>
        <p:txBody>
          <a:bodyPr/>
          <a:lstStyle>
            <a:lvl1pPr marL="0" indent="0" algn="ctr">
              <a:buFont typeface="Arial" panose="020B0604020202020204" pitchFamily="34" charset="0"/>
              <a:buNone/>
              <a:defRPr sz="3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926003358"/>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Activity slide">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accent2"/>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l">
              <a:buFont typeface="Arial" panose="020B0604020202020204" pitchFamily="34" charset="0"/>
              <a:buNone/>
              <a:defRPr sz="3200">
                <a:solidFill>
                  <a:schemeClr val="accent2"/>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06765395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LA Logo title">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6" name="AutoShape 2" descr="See the source image">
            <a:extLst>
              <a:ext uri="{FF2B5EF4-FFF2-40B4-BE49-F238E27FC236}">
                <a16:creationId xmlns:a16="http://schemas.microsoft.com/office/drawing/2014/main" id="{D5FEF3D1-7F1F-BAD4-FFD6-DCD72A7CA73F}"/>
              </a:ext>
            </a:extLst>
          </p:cNvPr>
          <p:cNvSpPr>
            <a:spLocks noChangeAspect="1" noChangeArrowheads="1"/>
          </p:cNvSpPr>
          <p:nvPr userDrawn="1"/>
        </p:nvSpPr>
        <p:spPr bwMode="auto">
          <a:xfrm>
            <a:off x="3496575" y="1773237"/>
            <a:ext cx="4807109" cy="360533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800"/>
          </a:p>
        </p:txBody>
      </p:sp>
    </p:spTree>
    <p:extLst>
      <p:ext uri="{BB962C8B-B14F-4D97-AF65-F5344CB8AC3E}">
        <p14:creationId xmlns:p14="http://schemas.microsoft.com/office/powerpoint/2010/main" val="4085401599"/>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398"/>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5" y="1792225"/>
            <a:ext cx="990599" cy="304799"/>
          </a:xfrm>
        </p:spPr>
        <p:txBody>
          <a:bodyPr anchor="t"/>
          <a:lstStyle>
            <a:lvl1pPr algn="l">
              <a:defRPr b="0" i="0">
                <a:solidFill>
                  <a:schemeClr val="bg1">
                    <a:alpha val="60000"/>
                  </a:schemeClr>
                </a:solidFill>
              </a:defRPr>
            </a:lvl1pPr>
          </a:lstStyle>
          <a:p>
            <a:fld id="{F0DFD029-FB74-4578-B929-F66AA97659CA}" type="datetimeFigureOut">
              <a:rPr lang="en-US" smtClean="0"/>
              <a:t>7/24/2023</a:t>
            </a:fld>
            <a:endParaRPr lang="en-US"/>
          </a:p>
        </p:txBody>
      </p:sp>
      <p:sp>
        <p:nvSpPr>
          <p:cNvPr id="5" name="Footer Placeholder 4"/>
          <p:cNvSpPr>
            <a:spLocks noGrp="1"/>
          </p:cNvSpPr>
          <p:nvPr>
            <p:ph type="ftr" sz="quarter" idx="11"/>
          </p:nvPr>
        </p:nvSpPr>
        <p:spPr bwMode="gray">
          <a:xfrm rot="5400000">
            <a:off x="8951977" y="3227833"/>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1" y="295731"/>
            <a:ext cx="838199" cy="767687"/>
          </a:xfrm>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518790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5"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DFD029-FB74-4578-B929-F66AA97659CA}" type="datetimeFigureOut">
              <a:rPr lang="en-US" smtClean="0"/>
              <a:t>7/24/2023</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906568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1"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677645"/>
            <a:ext cx="4351025" cy="2283824"/>
          </a:xfrm>
        </p:spPr>
        <p:txBody>
          <a:bodyPr anchor="ctr"/>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1999" cap="all">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t>7/24/2023</a:t>
            </a:fld>
            <a:endParaRPr lang="en-US"/>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1929100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2"/>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3"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DFD029-FB74-4578-B929-F66AA97659CA}" type="datetimeFigureOut">
              <a:rPr lang="en-US" smtClean="0"/>
              <a:t>7/24/2023</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443305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5" y="2603500"/>
            <a:ext cx="4825157"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4"/>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3" y="2603500"/>
            <a:ext cx="4825159"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208713" y="3179764"/>
            <a:ext cx="4825159" cy="2840039"/>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DFD029-FB74-4578-B929-F66AA97659CA}" type="datetimeFigureOut">
              <a:rPr lang="en-US" smtClean="0"/>
              <a:t>7/24/2023</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277621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5"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DFD029-FB74-4578-B929-F66AA97659CA}" type="datetimeFigureOut">
              <a:rPr lang="en-US" smtClean="0"/>
              <a:t>7/24/2023</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1380429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DFD029-FB74-4578-B929-F66AA97659CA}" type="datetimeFigureOut">
              <a:rPr lang="en-US" smtClean="0"/>
              <a:t>7/24/2023</a:t>
            </a:fld>
            <a:endParaRPr lang="en-US"/>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1811300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2"/>
            <a:ext cx="2793158" cy="2895599"/>
          </a:xfrm>
        </p:spPr>
        <p:txBody>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DFD029-FB74-4578-B929-F66AA97659CA}" type="datetimeFigureOut">
              <a:rPr lang="en-US" smtClean="0"/>
              <a:t>7/24/2023</a:t>
            </a:fld>
            <a:endParaRPr lang="en-US"/>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932163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5"/>
            <a:ext cx="3865134" cy="1735667"/>
          </a:xfrm>
        </p:spPr>
        <p:txBody>
          <a:bodyPr anchor="b">
            <a:normAutofit/>
          </a:bodyPr>
          <a:lstStyle>
            <a:lvl1pPr algn="l">
              <a:defRPr sz="35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1"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DFD029-FB74-4578-B929-F66AA97659CA}" type="datetimeFigureOut">
              <a:rPr lang="en-US" smtClean="0"/>
              <a:t>7/24/2023</a:t>
            </a:fld>
            <a:endParaRPr lang="en-US"/>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688448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4969927"/>
            <a:ext cx="8825659"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DFD029-FB74-4578-B929-F66AA97659CA}" type="datetimeFigureOut">
              <a:rPr lang="en-US" smtClean="0"/>
              <a:pPr/>
              <a:t>7/24/2023</a:t>
            </a:fld>
            <a:endParaRPr lang="en-US"/>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306423320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1"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3999"/>
            </a:lvl1pPr>
          </a:lstStyle>
          <a:p>
            <a:r>
              <a:rPr lang="en-US"/>
              <a:t>Click to edit Master title style</a:t>
            </a:r>
            <a:endParaRPr lang="en-US" dirty="0"/>
          </a:p>
        </p:txBody>
      </p:sp>
      <p:sp>
        <p:nvSpPr>
          <p:cNvPr id="8" name="Text Placeholder 3"/>
          <p:cNvSpPr>
            <a:spLocks noGrp="1"/>
          </p:cNvSpPr>
          <p:nvPr>
            <p:ph type="body" sz="half" idx="2"/>
          </p:nvPr>
        </p:nvSpPr>
        <p:spPr>
          <a:xfrm>
            <a:off x="1154955" y="3543300"/>
            <a:ext cx="8825659" cy="2476500"/>
          </a:xfrm>
        </p:spPr>
        <p:txBody>
          <a:bodyPr anchor="ctr">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pPr/>
              <a:t>7/24/2023</a:t>
            </a:fld>
            <a:endParaRPr lang="en-US"/>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367761970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7" y="607336"/>
            <a:ext cx="801912"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13" name="TextBox 12"/>
          <p:cNvSpPr txBox="1"/>
          <p:nvPr/>
        </p:nvSpPr>
        <p:spPr bwMode="gray">
          <a:xfrm>
            <a:off x="9884459" y="2613787"/>
            <a:ext cx="652763"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3999"/>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6"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0" name="Text Placeholder 3"/>
          <p:cNvSpPr>
            <a:spLocks noGrp="1"/>
          </p:cNvSpPr>
          <p:nvPr>
            <p:ph type="body" sz="half" idx="2"/>
          </p:nvPr>
        </p:nvSpPr>
        <p:spPr>
          <a:xfrm>
            <a:off x="1154955" y="5029201"/>
            <a:ext cx="9244897" cy="997857"/>
          </a:xfrm>
        </p:spPr>
        <p:txBody>
          <a:bodyPr anchor="ctr">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pPr/>
              <a:t>7/24/2023</a:t>
            </a:fld>
            <a:endParaRPr lang="en-US"/>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735669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1154955" y="5024967"/>
            <a:ext cx="8825659" cy="860400"/>
          </a:xfrm>
        </p:spPr>
        <p:txBody>
          <a:bodyPr anchor="t"/>
          <a:lstStyle>
            <a:lvl1pPr marL="0" indent="0" algn="l">
              <a:buNone/>
              <a:defRPr sz="1999" cap="none">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pPr/>
              <a:t>7/24/2023</a:t>
            </a:fld>
            <a:endParaRPr lang="en-US"/>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203464035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5" y="973668"/>
            <a:ext cx="8825659"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79766"/>
            <a:ext cx="3141879"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4512722" y="2603500"/>
            <a:ext cx="3147009"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2" y="3179765"/>
            <a:ext cx="3147009"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6" y="2603501"/>
            <a:ext cx="3145730"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30" y="3179764"/>
            <a:ext cx="3145536"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17" name="Straight Connector 16"/>
          <p:cNvCxnSpPr/>
          <p:nvPr/>
        </p:nvCxnSpPr>
        <p:spPr>
          <a:xfrm>
            <a:off x="4403971"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0DFD029-FB74-4578-B929-F66AA97659CA}" type="datetimeFigureOut">
              <a:rPr lang="en-US" smtClean="0"/>
              <a:pPr/>
              <a:t>7/24/2023</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272664178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5" y="973668"/>
            <a:ext cx="8825659"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4"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6"/>
            <a:ext cx="3050438" cy="576263"/>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3"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6" y="4532845"/>
            <a:ext cx="3051095"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43" name="Straight Connector 42"/>
          <p:cNvCxnSpPr/>
          <p:nvPr/>
        </p:nvCxnSpPr>
        <p:spPr>
          <a:xfrm>
            <a:off x="4405831"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0DFD029-FB74-4578-B929-F66AA97659CA}" type="datetimeFigureOut">
              <a:rPr lang="en-US" smtClean="0"/>
              <a:pPr/>
              <a:t>7/24/2023</a:t>
            </a:fld>
            <a:endParaRPr lang="en-US"/>
          </a:p>
        </p:txBody>
      </p:sp>
      <p:sp>
        <p:nvSpPr>
          <p:cNvPr id="8" name="Footer Placeholder 7"/>
          <p:cNvSpPr>
            <a:spLocks noGrp="1"/>
          </p:cNvSpPr>
          <p:nvPr>
            <p:ph type="ftr" sz="quarter" idx="11"/>
          </p:nvPr>
        </p:nvSpPr>
        <p:spPr>
          <a:xfrm>
            <a:off x="561112" y="6391840"/>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291920147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5"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5"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40" y="6391840"/>
            <a:ext cx="990599" cy="304799"/>
          </a:xfrm>
        </p:spPr>
        <p:txBody>
          <a:bodyPr/>
          <a:lstStyle/>
          <a:p>
            <a:fld id="{F0DFD029-FB74-4578-B929-F66AA97659CA}" type="datetimeFigureOut">
              <a:rPr lang="en-US" smtClean="0"/>
              <a:t>7/24/2023</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2511612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6"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5"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5" y="6391840"/>
            <a:ext cx="992135" cy="304799"/>
          </a:xfrm>
        </p:spPr>
        <p:txBody>
          <a:bodyPr/>
          <a:lstStyle/>
          <a:p>
            <a:fld id="{F0DFD029-FB74-4578-B929-F66AA97659CA}" type="datetimeFigureOut">
              <a:rPr lang="en-US" smtClean="0"/>
              <a:t>7/24/2023</a:t>
            </a:fld>
            <a:endParaRPr lang="en-US"/>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615792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image" Target="../media/image2.jpeg"/><Relationship Id="rId5" Type="http://schemas.openxmlformats.org/officeDocument/2006/relationships/slideLayout" Target="../slideLayouts/slideLayout41.xml"/><Relationship Id="rId10" Type="http://schemas.openxmlformats.org/officeDocument/2006/relationships/image" Target="../media/image1.png"/><Relationship Id="rId4" Type="http://schemas.openxmlformats.org/officeDocument/2006/relationships/slideLayout" Target="../slideLayouts/slideLayout40.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image" Target="../media/image1.png"/><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image" Target="../media/image2.jpeg"/><Relationship Id="rId5" Type="http://schemas.openxmlformats.org/officeDocument/2006/relationships/slideLayout" Target="../slideLayouts/slideLayout49.xml"/><Relationship Id="rId10" Type="http://schemas.openxmlformats.org/officeDocument/2006/relationships/image" Target="../media/image4.jpeg"/><Relationship Id="rId4" Type="http://schemas.openxmlformats.org/officeDocument/2006/relationships/slideLayout" Target="../slideLayouts/slideLayout48.xml"/><Relationship Id="rId9"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18" Type="http://schemas.openxmlformats.org/officeDocument/2006/relationships/theme" Target="../theme/theme6.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17" Type="http://schemas.openxmlformats.org/officeDocument/2006/relationships/slideLayout" Target="../slideLayouts/slideLayout69.xml"/><Relationship Id="rId2" Type="http://schemas.openxmlformats.org/officeDocument/2006/relationships/slideLayout" Target="../slideLayouts/slideLayout54.xml"/><Relationship Id="rId16" Type="http://schemas.openxmlformats.org/officeDocument/2006/relationships/slideLayout" Target="../slideLayouts/slideLayout68.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slideLayout" Target="../slideLayouts/slideLayout67.xml"/><Relationship Id="rId10" Type="http://schemas.openxmlformats.org/officeDocument/2006/relationships/slideLayout" Target="../slideLayouts/slideLayout62.xml"/><Relationship Id="rId19" Type="http://schemas.openxmlformats.org/officeDocument/2006/relationships/image" Target="../media/image5.jpeg"/><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6DA50D-4A4D-B548-A956-C9A43A0E04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AC038F2-F834-4846-968D-1956DB01B650}"/>
              </a:ext>
            </a:extLst>
          </p:cNvPr>
          <p:cNvSpPr>
            <a:spLocks noGrp="1"/>
          </p:cNvSpPr>
          <p:nvPr>
            <p:ph type="body" idx="1"/>
          </p:nvPr>
        </p:nvSpPr>
        <p:spPr>
          <a:xfrm>
            <a:off x="838200" y="1815792"/>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2C35F8-377C-D94E-81DC-03FCDA4F4F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F8A9C0-9F3F-BB40-B469-404074F2424E}" type="datetimeFigureOut">
              <a:rPr lang="en-US" smtClean="0"/>
              <a:t>7/24/2023</a:t>
            </a:fld>
            <a:endParaRPr lang="en-US"/>
          </a:p>
        </p:txBody>
      </p:sp>
      <p:sp>
        <p:nvSpPr>
          <p:cNvPr id="5" name="Footer Placeholder 4">
            <a:extLst>
              <a:ext uri="{FF2B5EF4-FFF2-40B4-BE49-F238E27FC236}">
                <a16:creationId xmlns:a16="http://schemas.microsoft.com/office/drawing/2014/main" id="{F23BAE69-5B3E-3346-B1AF-D453BB459B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F2FF818-9E5B-5E45-9CEB-030B1FE42629}"/>
              </a:ext>
            </a:extLst>
          </p:cNvPr>
          <p:cNvSpPr>
            <a:spLocks noGrp="1"/>
          </p:cNvSpPr>
          <p:nvPr>
            <p:ph type="sldNum" sz="quarter" idx="4"/>
          </p:nvPr>
        </p:nvSpPr>
        <p:spPr>
          <a:xfrm>
            <a:off x="8610600" y="6326853"/>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C2E0F8-3BE5-1C4B-8F68-4599C4DCD5AF}" type="slidenum">
              <a:rPr lang="en-US" smtClean="0"/>
              <a:t>‹#›</a:t>
            </a:fld>
            <a:endParaRPr lang="en-US"/>
          </a:p>
        </p:txBody>
      </p:sp>
      <p:pic>
        <p:nvPicPr>
          <p:cNvPr id="7" name="Picture 6">
            <a:extLst>
              <a:ext uri="{FF2B5EF4-FFF2-40B4-BE49-F238E27FC236}">
                <a16:creationId xmlns:a16="http://schemas.microsoft.com/office/drawing/2014/main" id="{C70720A0-57C4-42EB-9568-9EE9E780B24D}"/>
              </a:ext>
            </a:extLst>
          </p:cNvPr>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6326853"/>
            <a:ext cx="1396181" cy="509998"/>
          </a:xfrm>
          <a:prstGeom prst="rect">
            <a:avLst/>
          </a:prstGeom>
          <a:noFill/>
          <a:ln>
            <a:noFill/>
          </a:ln>
        </p:spPr>
      </p:pic>
      <p:pic>
        <p:nvPicPr>
          <p:cNvPr id="8" name="Picture 7" descr="Shape, square&#10;&#10;Description automatically generated">
            <a:extLst>
              <a:ext uri="{FF2B5EF4-FFF2-40B4-BE49-F238E27FC236}">
                <a16:creationId xmlns:a16="http://schemas.microsoft.com/office/drawing/2014/main" id="{07BB6DEE-90BB-F6F2-B872-EAAAE9624B63}"/>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1425382" y="6007210"/>
            <a:ext cx="676519" cy="791909"/>
          </a:xfrm>
          <a:prstGeom prst="rect">
            <a:avLst/>
          </a:prstGeom>
        </p:spPr>
      </p:pic>
    </p:spTree>
    <p:extLst>
      <p:ext uri="{BB962C8B-B14F-4D97-AF65-F5344CB8AC3E}">
        <p14:creationId xmlns:p14="http://schemas.microsoft.com/office/powerpoint/2010/main" val="24265404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369D2B-D191-EF48-A2BD-7F736CD19D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208520-5151-6B4F-B1E5-EC2003C40E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0A6C79-0E8A-554C-A739-D6BCBCC814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CB79B3-E0BD-4F49-BB9E-10803D8E56EB}" type="datetimeFigureOut">
              <a:rPr lang="en-GB" smtClean="0"/>
              <a:t>24/07/2023</a:t>
            </a:fld>
            <a:endParaRPr lang="en-GB"/>
          </a:p>
        </p:txBody>
      </p:sp>
      <p:sp>
        <p:nvSpPr>
          <p:cNvPr id="5" name="Footer Placeholder 4">
            <a:extLst>
              <a:ext uri="{FF2B5EF4-FFF2-40B4-BE49-F238E27FC236}">
                <a16:creationId xmlns:a16="http://schemas.microsoft.com/office/drawing/2014/main" id="{66ADF6F3-F18D-6641-80B8-390CA49A08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4A29A95-D52A-4542-BEFB-5869F6014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AD5F95-86D1-8948-A5A2-39A078F0D914}" type="slidenum">
              <a:rPr lang="en-GB" smtClean="0"/>
              <a:t>‹#›</a:t>
            </a:fld>
            <a:endParaRPr lang="en-GB"/>
          </a:p>
        </p:txBody>
      </p:sp>
      <p:pic>
        <p:nvPicPr>
          <p:cNvPr id="7" name="Picture 6" descr="Shape, square&#10;&#10;Description automatically generated">
            <a:extLst>
              <a:ext uri="{FF2B5EF4-FFF2-40B4-BE49-F238E27FC236}">
                <a16:creationId xmlns:a16="http://schemas.microsoft.com/office/drawing/2014/main" id="{6ADF3675-AA00-A938-58E5-6DB024A31C5A}"/>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1425382" y="6017042"/>
            <a:ext cx="676519" cy="791909"/>
          </a:xfrm>
          <a:prstGeom prst="rect">
            <a:avLst/>
          </a:prstGeom>
        </p:spPr>
      </p:pic>
      <p:pic>
        <p:nvPicPr>
          <p:cNvPr id="8" name="Picture 7">
            <a:extLst>
              <a:ext uri="{FF2B5EF4-FFF2-40B4-BE49-F238E27FC236}">
                <a16:creationId xmlns:a16="http://schemas.microsoft.com/office/drawing/2014/main" id="{00375C31-B195-0D82-1E1D-155F651F1647}"/>
              </a:ext>
            </a:extLst>
          </p:cNvPr>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6118225"/>
            <a:ext cx="1844675" cy="739775"/>
          </a:xfrm>
          <a:prstGeom prst="rect">
            <a:avLst/>
          </a:prstGeom>
          <a:noFill/>
          <a:ln>
            <a:noFill/>
          </a:ln>
        </p:spPr>
      </p:pic>
    </p:spTree>
    <p:extLst>
      <p:ext uri="{BB962C8B-B14F-4D97-AF65-F5344CB8AC3E}">
        <p14:creationId xmlns:p14="http://schemas.microsoft.com/office/powerpoint/2010/main" val="49080440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E8CD65-7451-4ADE-8865-CEFF6945F5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6E74DA-9F56-4C67-995B-A481DA824B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C68EEF-9F21-463B-A7B8-24F80DAFF2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6CD8C3-21C1-43DC-B48D-ADF58C2AE5A2}" type="datetimeFigureOut">
              <a:rPr lang="en-GB" smtClean="0"/>
              <a:t>24/07/2023</a:t>
            </a:fld>
            <a:endParaRPr lang="en-GB"/>
          </a:p>
        </p:txBody>
      </p:sp>
      <p:sp>
        <p:nvSpPr>
          <p:cNvPr id="5" name="Footer Placeholder 4">
            <a:extLst>
              <a:ext uri="{FF2B5EF4-FFF2-40B4-BE49-F238E27FC236}">
                <a16:creationId xmlns:a16="http://schemas.microsoft.com/office/drawing/2014/main" id="{6C14693B-64FC-41EB-8DAB-0C2D9CA28F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646592-FCF8-49AA-88BD-13EA4210E7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2DD14B-DF4F-4B4C-A6BF-EB39FE4D4DD5}" type="slidenum">
              <a:rPr lang="en-GB" smtClean="0"/>
              <a:t>‹#›</a:t>
            </a:fld>
            <a:endParaRPr lang="en-GB"/>
          </a:p>
        </p:txBody>
      </p:sp>
      <p:pic>
        <p:nvPicPr>
          <p:cNvPr id="10" name="Picture 9">
            <a:extLst>
              <a:ext uri="{FF2B5EF4-FFF2-40B4-BE49-F238E27FC236}">
                <a16:creationId xmlns:a16="http://schemas.microsoft.com/office/drawing/2014/main" id="{41DBDDBD-1710-5C7E-E424-0BEA62031871}"/>
              </a:ext>
            </a:extLst>
          </p:cNvPr>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6122987"/>
            <a:ext cx="1844675" cy="739775"/>
          </a:xfrm>
          <a:prstGeom prst="rect">
            <a:avLst/>
          </a:prstGeom>
          <a:noFill/>
          <a:ln>
            <a:noFill/>
          </a:ln>
        </p:spPr>
      </p:pic>
      <p:pic>
        <p:nvPicPr>
          <p:cNvPr id="11" name="Picture 10" descr="Shape, square&#10;&#10;Description automatically generated">
            <a:extLst>
              <a:ext uri="{FF2B5EF4-FFF2-40B4-BE49-F238E27FC236}">
                <a16:creationId xmlns:a16="http://schemas.microsoft.com/office/drawing/2014/main" id="{FB9FB85A-9982-6FFF-54B0-1DDD48C9E0A1}"/>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1425382" y="6017042"/>
            <a:ext cx="676519" cy="791909"/>
          </a:xfrm>
          <a:prstGeom prst="rect">
            <a:avLst/>
          </a:prstGeom>
        </p:spPr>
      </p:pic>
    </p:spTree>
    <p:extLst>
      <p:ext uri="{BB962C8B-B14F-4D97-AF65-F5344CB8AC3E}">
        <p14:creationId xmlns:p14="http://schemas.microsoft.com/office/powerpoint/2010/main" val="358740989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4" name="Picture 3" descr="A screenshot of a cell phone&#10;&#10;Description automatically generated">
            <a:extLst>
              <a:ext uri="{FF2B5EF4-FFF2-40B4-BE49-F238E27FC236}">
                <a16:creationId xmlns:a16="http://schemas.microsoft.com/office/drawing/2014/main" id="{84577A3A-D1AF-418F-8C5F-7AE78BB15620}"/>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0" y="6367608"/>
            <a:ext cx="1626257" cy="490392"/>
          </a:xfrm>
          <a:prstGeom prst="rect">
            <a:avLst/>
          </a:prstGeom>
        </p:spPr>
      </p:pic>
      <p:pic>
        <p:nvPicPr>
          <p:cNvPr id="5" name="Picture 4" descr="Shape, square&#10;&#10;Description automatically generated">
            <a:extLst>
              <a:ext uri="{FF2B5EF4-FFF2-40B4-BE49-F238E27FC236}">
                <a16:creationId xmlns:a16="http://schemas.microsoft.com/office/drawing/2014/main" id="{4BCFC021-784F-39BE-4E6A-BB5233A11DC1}"/>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11425382" y="6017042"/>
            <a:ext cx="676519" cy="791909"/>
          </a:xfrm>
          <a:prstGeom prst="rect">
            <a:avLst/>
          </a:prstGeom>
        </p:spPr>
      </p:pic>
    </p:spTree>
    <p:extLst>
      <p:ext uri="{BB962C8B-B14F-4D97-AF65-F5344CB8AC3E}">
        <p14:creationId xmlns:p14="http://schemas.microsoft.com/office/powerpoint/2010/main" val="78967737"/>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Lst>
  <p:txStyles>
    <p:titleStyle>
      <a:lvl1pPr algn="ctr" defTabSz="914400" rtl="0" eaLnBrk="1" latinLnBrk="0" hangingPunct="1">
        <a:spcBef>
          <a:spcPct val="0"/>
        </a:spcBef>
        <a:buNone/>
        <a:defRPr sz="4400" kern="1200">
          <a:solidFill>
            <a:schemeClr val="tx1"/>
          </a:solidFill>
          <a:latin typeface="Verdana" panose="020B0604030504040204" pitchFamily="34" charset="0"/>
          <a:ea typeface="Verdana" panose="020B0604030504040204" pitchFamily="34" charset="0"/>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rdana" panose="020B0604030504040204" pitchFamily="34" charset="0"/>
          <a:ea typeface="Verdana" panose="020B0604030504040204" pitchFamily="34"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rdana" panose="020B0604030504040204" pitchFamily="34" charset="0"/>
          <a:ea typeface="Verdana" panose="020B0604030504040204" pitchFamily="34" charset="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rdana" panose="020B0604030504040204" pitchFamily="34" charset="0"/>
          <a:ea typeface="Verdana" panose="020B0604030504040204" pitchFamily="34" charset="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Box 1">
            <a:extLst>
              <a:ext uri="{FF2B5EF4-FFF2-40B4-BE49-F238E27FC236}">
                <a16:creationId xmlns:a16="http://schemas.microsoft.com/office/drawing/2014/main" id="{F36E3FDE-BFD6-F66E-22B6-1D28FE55FE50}"/>
              </a:ext>
            </a:extLst>
          </p:cNvPr>
          <p:cNvSpPr txBox="1">
            <a:spLocks noChangeArrowheads="1"/>
          </p:cNvSpPr>
          <p:nvPr userDrawn="1"/>
        </p:nvSpPr>
        <p:spPr bwMode="auto">
          <a:xfrm>
            <a:off x="3888316" y="6028386"/>
            <a:ext cx="4415367" cy="277813"/>
          </a:xfrm>
          <a:prstGeom prst="rect">
            <a:avLst/>
          </a:prstGeom>
          <a:noFill/>
          <a:ln>
            <a:noFill/>
          </a:ln>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defRPr/>
            </a:pPr>
            <a:r>
              <a:rPr lang="en-US" altLang="en-US" sz="1200" dirty="0"/>
              <a:t>Therapeutic Thinking Ltd. </a:t>
            </a:r>
            <a:r>
              <a:rPr lang="en-GB" altLang="en-US" sz="1200" dirty="0"/>
              <a:t>© Sept 2022</a:t>
            </a:r>
          </a:p>
        </p:txBody>
      </p:sp>
      <p:pic>
        <p:nvPicPr>
          <p:cNvPr id="1027" name="Picture 7" descr="Logo, company name&#10;&#10;Description automatically generated">
            <a:extLst>
              <a:ext uri="{FF2B5EF4-FFF2-40B4-BE49-F238E27FC236}">
                <a16:creationId xmlns:a16="http://schemas.microsoft.com/office/drawing/2014/main" id="{9F1CB1AE-4A99-B7EB-126B-FC78F25A4F8D}"/>
              </a:ext>
            </a:extLst>
          </p:cNvPr>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241301" y="5813281"/>
            <a:ext cx="1293283"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hape, square&#10;&#10;Description automatically generated">
            <a:extLst>
              <a:ext uri="{FF2B5EF4-FFF2-40B4-BE49-F238E27FC236}">
                <a16:creationId xmlns:a16="http://schemas.microsoft.com/office/drawing/2014/main" id="{353528E1-F5D6-152F-21D2-A395BA48F841}"/>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11274180" y="5910245"/>
            <a:ext cx="676519" cy="791909"/>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35C4B8B0-1A88-06EC-FC69-755D38529909}"/>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5200650" y="6306199"/>
            <a:ext cx="1626257" cy="490392"/>
          </a:xfrm>
          <a:prstGeom prst="rect">
            <a:avLst/>
          </a:prstGeom>
        </p:spPr>
      </p:pic>
    </p:spTree>
    <p:extLst>
      <p:ext uri="{BB962C8B-B14F-4D97-AF65-F5344CB8AC3E}">
        <p14:creationId xmlns:p14="http://schemas.microsoft.com/office/powerpoint/2010/main" val="235193713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Lst>
  <p:txStyles>
    <p:titleStyle>
      <a:lvl1pPr algn="ctr" rtl="0" eaLnBrk="1" fontAlgn="base" hangingPunct="1">
        <a:spcBef>
          <a:spcPct val="0"/>
        </a:spcBef>
        <a:spcAft>
          <a:spcPct val="0"/>
        </a:spcAft>
        <a:defRPr sz="3600">
          <a:solidFill>
            <a:srgbClr val="8FAD11"/>
          </a:solidFill>
          <a:latin typeface="+mj-lt"/>
          <a:ea typeface="+mj-ea"/>
          <a:cs typeface="+mj-cs"/>
        </a:defRPr>
      </a:lvl1pPr>
      <a:lvl2pPr algn="ctr" rtl="0" eaLnBrk="1" fontAlgn="base" hangingPunct="1">
        <a:spcBef>
          <a:spcPct val="0"/>
        </a:spcBef>
        <a:spcAft>
          <a:spcPct val="0"/>
        </a:spcAft>
        <a:defRPr sz="3600">
          <a:solidFill>
            <a:srgbClr val="8FAD11"/>
          </a:solidFill>
          <a:latin typeface="Arial" charset="0"/>
        </a:defRPr>
      </a:lvl2pPr>
      <a:lvl3pPr algn="ctr" rtl="0" eaLnBrk="1" fontAlgn="base" hangingPunct="1">
        <a:spcBef>
          <a:spcPct val="0"/>
        </a:spcBef>
        <a:spcAft>
          <a:spcPct val="0"/>
        </a:spcAft>
        <a:defRPr sz="3600">
          <a:solidFill>
            <a:srgbClr val="8FAD11"/>
          </a:solidFill>
          <a:latin typeface="Arial" charset="0"/>
        </a:defRPr>
      </a:lvl3pPr>
      <a:lvl4pPr algn="ctr" rtl="0" eaLnBrk="1" fontAlgn="base" hangingPunct="1">
        <a:spcBef>
          <a:spcPct val="0"/>
        </a:spcBef>
        <a:spcAft>
          <a:spcPct val="0"/>
        </a:spcAft>
        <a:defRPr sz="3600">
          <a:solidFill>
            <a:srgbClr val="8FAD11"/>
          </a:solidFill>
          <a:latin typeface="Arial" charset="0"/>
        </a:defRPr>
      </a:lvl4pPr>
      <a:lvl5pPr algn="ctr" rtl="0" eaLnBrk="1" fontAlgn="base" hangingPunct="1">
        <a:spcBef>
          <a:spcPct val="0"/>
        </a:spcBef>
        <a:spcAft>
          <a:spcPct val="0"/>
        </a:spcAft>
        <a:defRPr sz="3600">
          <a:solidFill>
            <a:srgbClr val="8FAD11"/>
          </a:solidFill>
          <a:latin typeface="Arial" charset="0"/>
        </a:defRPr>
      </a:lvl5pPr>
      <a:lvl6pPr marL="457200" algn="ctr" rtl="0" eaLnBrk="1" fontAlgn="base" hangingPunct="1">
        <a:spcBef>
          <a:spcPct val="0"/>
        </a:spcBef>
        <a:spcAft>
          <a:spcPct val="0"/>
        </a:spcAft>
        <a:defRPr sz="3600">
          <a:solidFill>
            <a:srgbClr val="8FAD11"/>
          </a:solidFill>
          <a:latin typeface="Arial" charset="0"/>
        </a:defRPr>
      </a:lvl6pPr>
      <a:lvl7pPr marL="914400" algn="ctr" rtl="0" eaLnBrk="1" fontAlgn="base" hangingPunct="1">
        <a:spcBef>
          <a:spcPct val="0"/>
        </a:spcBef>
        <a:spcAft>
          <a:spcPct val="0"/>
        </a:spcAft>
        <a:defRPr sz="3600">
          <a:solidFill>
            <a:srgbClr val="8FAD11"/>
          </a:solidFill>
          <a:latin typeface="Arial" charset="0"/>
        </a:defRPr>
      </a:lvl7pPr>
      <a:lvl8pPr marL="1371600" algn="ctr" rtl="0" eaLnBrk="1" fontAlgn="base" hangingPunct="1">
        <a:spcBef>
          <a:spcPct val="0"/>
        </a:spcBef>
        <a:spcAft>
          <a:spcPct val="0"/>
        </a:spcAft>
        <a:defRPr sz="3600">
          <a:solidFill>
            <a:srgbClr val="8FAD11"/>
          </a:solidFill>
          <a:latin typeface="Arial" charset="0"/>
        </a:defRPr>
      </a:lvl8pPr>
      <a:lvl9pPr marL="1828800" algn="ctr" rtl="0" eaLnBrk="1" fontAlgn="base" hangingPunct="1">
        <a:spcBef>
          <a:spcPct val="0"/>
        </a:spcBef>
        <a:spcAft>
          <a:spcPct val="0"/>
        </a:spcAft>
        <a:defRPr sz="3600">
          <a:solidFill>
            <a:srgbClr val="8FAD11"/>
          </a:solidFill>
          <a:latin typeface="Arial" charset="0"/>
        </a:defRPr>
      </a:lvl9pPr>
    </p:titleStyle>
    <p:bodyStyle>
      <a:lvl1pPr marL="342900" indent="-342900" algn="l" rtl="0" eaLnBrk="1" fontAlgn="base" hangingPunct="1">
        <a:spcBef>
          <a:spcPct val="20000"/>
        </a:spcBef>
        <a:spcAft>
          <a:spcPct val="0"/>
        </a:spcAft>
        <a:buChar char="•"/>
        <a:defRPr lang="en-GB" altLang="en-US" dirty="0">
          <a:solidFill>
            <a:schemeClr val="tx1"/>
          </a:solidFill>
          <a:latin typeface="Calibri Light" panose="020F0302020204030204" pitchFamily="34" charset="0"/>
          <a:ea typeface="+mn-ea"/>
          <a:cs typeface="Calibri Light" panose="020F0302020204030204" pitchFamily="34" charset="0"/>
        </a:defRPr>
      </a:lvl1pPr>
      <a:lvl2pPr marL="742950" indent="-285750" algn="l" rtl="0" eaLnBrk="1" fontAlgn="base" hangingPunct="1">
        <a:spcBef>
          <a:spcPct val="20000"/>
        </a:spcBef>
        <a:spcAft>
          <a:spcPct val="0"/>
        </a:spcAft>
        <a:buChar char="–"/>
        <a:defRPr lang="en-GB" altLang="en-US" dirty="0">
          <a:solidFill>
            <a:schemeClr val="tx1"/>
          </a:solidFill>
          <a:latin typeface="Calibri Light" panose="020F0302020204030204" pitchFamily="34" charset="0"/>
          <a:cs typeface="Calibri Light" panose="020F0302020204030204" pitchFamily="34" charset="0"/>
        </a:defRPr>
      </a:lvl2pPr>
      <a:lvl3pPr marL="1143000" indent="-228600" algn="l" rtl="0" eaLnBrk="1" fontAlgn="base" hangingPunct="1">
        <a:spcBef>
          <a:spcPct val="20000"/>
        </a:spcBef>
        <a:spcAft>
          <a:spcPct val="0"/>
        </a:spcAft>
        <a:buChar char="•"/>
        <a:defRPr sz="2400">
          <a:solidFill>
            <a:schemeClr val="tx1"/>
          </a:solidFill>
          <a:latin typeface="Times" pitchFamily="18" charset="0"/>
          <a:cs typeface="Calibri Light" panose="020F0302020204030204" pitchFamily="34" charset="0"/>
        </a:defRPr>
      </a:lvl3pPr>
      <a:lvl4pPr marL="1600200" indent="-228600" algn="l" rtl="0" eaLnBrk="1" fontAlgn="base" hangingPunct="1">
        <a:spcBef>
          <a:spcPct val="20000"/>
        </a:spcBef>
        <a:spcAft>
          <a:spcPct val="0"/>
        </a:spcAft>
        <a:buChar char="–"/>
        <a:defRPr sz="2000">
          <a:solidFill>
            <a:schemeClr val="tx1"/>
          </a:solidFill>
          <a:latin typeface="Times" pitchFamily="18" charset="0"/>
          <a:cs typeface="Calibri Light" panose="020F0302020204030204" pitchFamily="34" charset="0"/>
        </a:defRPr>
      </a:lvl4pPr>
      <a:lvl5pPr marL="2057400" indent="-228600" algn="l" rtl="0" eaLnBrk="1" fontAlgn="base" hangingPunct="1">
        <a:spcBef>
          <a:spcPct val="20000"/>
        </a:spcBef>
        <a:spcAft>
          <a:spcPct val="0"/>
        </a:spcAft>
        <a:buChar char="»"/>
        <a:defRPr sz="2000">
          <a:solidFill>
            <a:schemeClr val="tx1"/>
          </a:solidFill>
          <a:latin typeface="Times" pitchFamily="18" charset="0"/>
          <a:cs typeface="Calibri Light" panose="020F0302020204030204" pitchFamily="34" charset="0"/>
        </a:defRPr>
      </a:lvl5pPr>
      <a:lvl6pPr marL="2514600" indent="-228600" algn="l" rtl="0" eaLnBrk="1" fontAlgn="base" hangingPunct="1">
        <a:spcBef>
          <a:spcPct val="20000"/>
        </a:spcBef>
        <a:spcAft>
          <a:spcPct val="0"/>
        </a:spcAft>
        <a:buChar char="»"/>
        <a:defRPr sz="2000">
          <a:solidFill>
            <a:schemeClr val="tx1"/>
          </a:solidFill>
          <a:latin typeface="Times" pitchFamily="18" charset="0"/>
        </a:defRPr>
      </a:lvl6pPr>
      <a:lvl7pPr marL="2971800" indent="-228600" algn="l" rtl="0" eaLnBrk="1" fontAlgn="base" hangingPunct="1">
        <a:spcBef>
          <a:spcPct val="20000"/>
        </a:spcBef>
        <a:spcAft>
          <a:spcPct val="0"/>
        </a:spcAft>
        <a:buChar char="»"/>
        <a:defRPr sz="2000">
          <a:solidFill>
            <a:schemeClr val="tx1"/>
          </a:solidFill>
          <a:latin typeface="Times" pitchFamily="18" charset="0"/>
        </a:defRPr>
      </a:lvl7pPr>
      <a:lvl8pPr marL="3429000" indent="-228600" algn="l" rtl="0" eaLnBrk="1" fontAlgn="base" hangingPunct="1">
        <a:spcBef>
          <a:spcPct val="20000"/>
        </a:spcBef>
        <a:spcAft>
          <a:spcPct val="0"/>
        </a:spcAft>
        <a:buChar char="»"/>
        <a:defRPr sz="2000">
          <a:solidFill>
            <a:schemeClr val="tx1"/>
          </a:solidFill>
          <a:latin typeface="Times" pitchFamily="18" charset="0"/>
        </a:defRPr>
      </a:lvl8pPr>
      <a:lvl9pPr marL="3886200" indent="-228600" algn="l" rtl="0" eaLnBrk="1" fontAlgn="base" hangingPunct="1">
        <a:spcBef>
          <a:spcPct val="20000"/>
        </a:spcBef>
        <a:spcAft>
          <a:spcPct val="0"/>
        </a:spcAft>
        <a:buChar char="»"/>
        <a:defRPr sz="2000">
          <a:solidFill>
            <a:schemeClr val="tx1"/>
          </a:solidFill>
          <a:latin typeface="Times"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userDrawn="1"/>
        </p:nvGrpSpPr>
        <p:grpSpPr>
          <a:xfrm>
            <a:off x="1"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5"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5" y="6391840"/>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0DFD029-FB74-4578-B929-F66AA97659CA}" type="datetimeFigureOut">
              <a:rPr lang="en-US" smtClean="0"/>
              <a:pPr/>
              <a:t>7/24/2023</a:t>
            </a:fld>
            <a:endParaRPr lang="en-US"/>
          </a:p>
        </p:txBody>
      </p:sp>
      <p:sp>
        <p:nvSpPr>
          <p:cNvPr id="5" name="Footer Placeholder 4"/>
          <p:cNvSpPr>
            <a:spLocks noGrp="1"/>
          </p:cNvSpPr>
          <p:nvPr>
            <p:ph type="ftr" sz="quarter" idx="3"/>
          </p:nvPr>
        </p:nvSpPr>
        <p:spPr>
          <a:xfrm>
            <a:off x="561110" y="6391840"/>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1" y="295731"/>
            <a:ext cx="838199" cy="767687"/>
          </a:xfrm>
          <a:prstGeom prst="rect">
            <a:avLst/>
          </a:prstGeom>
        </p:spPr>
        <p:txBody>
          <a:bodyPr vert="horz" lIns="91440" tIns="45720" rIns="91440" bIns="45720" rtlCol="0" anchor="b"/>
          <a:lstStyle>
            <a:lvl1pPr algn="ctr">
              <a:defRPr sz="2799" b="0" i="0">
                <a:solidFill>
                  <a:schemeClr val="bg1"/>
                </a:solidFill>
              </a:defRPr>
            </a:lvl1pPr>
          </a:lstStyle>
          <a:p>
            <a:fld id="{C014DD1E-5D91-48A3-AD6D-45FBA980D106}" type="slidenum">
              <a:rPr lang="en-GB" smtClean="0"/>
              <a:pPr/>
              <a:t>‹#›</a:t>
            </a:fld>
            <a:endParaRPr lang="en-GB"/>
          </a:p>
        </p:txBody>
      </p:sp>
    </p:spTree>
    <p:extLst>
      <p:ext uri="{BB962C8B-B14F-4D97-AF65-F5344CB8AC3E}">
        <p14:creationId xmlns:p14="http://schemas.microsoft.com/office/powerpoint/2010/main" val="2565342601"/>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063" rtl="0" eaLnBrk="1" latinLnBrk="0" hangingPunct="1">
        <a:spcBef>
          <a:spcPct val="0"/>
        </a:spcBef>
        <a:buNone/>
        <a:defRPr sz="3599"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b="0" i="0"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w7fj-voHWAhWHwBQKHYf4CpEQjRwIBw&amp;url=https://www.pinterest.com/pin/418131146623443705/&amp;psig=AFQjCNFyMtAxrXaVFsJflOJMix2Pn-Ti3w&amp;ust=1504269534714125" TargetMode="External"/><Relationship Id="rId2" Type="http://schemas.openxmlformats.org/officeDocument/2006/relationships/notesSlide" Target="../notesSlides/notesSlide4.xml"/><Relationship Id="rId1" Type="http://schemas.openxmlformats.org/officeDocument/2006/relationships/slideLayout" Target="../slideLayouts/slideLayout26.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tube.com/watch?v=HznVuCVQd10"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9.svg"/></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1.jpeg"/><Relationship Id="rId7" Type="http://schemas.openxmlformats.org/officeDocument/2006/relationships/diagramColors" Target="../diagrams/colors1.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3.jpeg"/><Relationship Id="rId7" Type="http://schemas.openxmlformats.org/officeDocument/2006/relationships/diagramColors" Target="../diagrams/colors2.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8.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5.xml"/></Relationships>
</file>

<file path=ppt/slides/_rels/slide5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6rK-Prt_NAhUkJpoKHbSfC-gQjRwIBw&amp;url=http://blog.miniexchange.com/child-development-how-to-help-your-child-make-friends/&amp;bvm=bv.126130881,d.ZGg&amp;psig=AFQjCNG_zJ8GApjbtJkfry8y-Muvf5W-Gg&amp;ust=1467912394879534"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60.xml.rels><?xml version="1.0" encoding="UTF-8" standalone="yes"?>
<Relationships xmlns="http://schemas.openxmlformats.org/package/2006/relationships"><Relationship Id="rId2" Type="http://schemas.openxmlformats.org/officeDocument/2006/relationships/hyperlink" Target="https://www.youtube.com/watch?v=HznVuCVQd10" TargetMode="Externa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0.png"/></Relationships>
</file>

<file path=ppt/slides/_rels/slide6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jpeg"/><Relationship Id="rId1" Type="http://schemas.openxmlformats.org/officeDocument/2006/relationships/slideLayout" Target="../slideLayouts/slideLayout54.xml"/></Relationships>
</file>

<file path=ppt/slides/_rels/slide66.xml.rels><?xml version="1.0" encoding="UTF-8" standalone="yes"?>
<Relationships xmlns="http://schemas.openxmlformats.org/package/2006/relationships"><Relationship Id="rId3" Type="http://schemas.openxmlformats.org/officeDocument/2006/relationships/hyperlink" Target="mailto:joel.shaljean@esset.org.uk" TargetMode="Externa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hyperlink" Target="mailto:essexsteps@esset.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ext Box 2">
            <a:extLst>
              <a:ext uri="{FF2B5EF4-FFF2-40B4-BE49-F238E27FC236}">
                <a16:creationId xmlns:a16="http://schemas.microsoft.com/office/drawing/2014/main" id="{4EA0668A-CAD7-2941-BE79-05EB5C97E43B}"/>
              </a:ext>
            </a:extLst>
          </p:cNvPr>
          <p:cNvSpPr txBox="1">
            <a:spLocks noChangeArrowheads="1"/>
          </p:cNvSpPr>
          <p:nvPr/>
        </p:nvSpPr>
        <p:spPr bwMode="auto">
          <a:xfrm>
            <a:off x="1520890" y="1700214"/>
            <a:ext cx="846289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4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Essex Steps</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4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Parent Workshop</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alt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Developing a therapeutic approach to behaviour</a:t>
            </a:r>
          </a:p>
        </p:txBody>
      </p:sp>
      <p:sp>
        <p:nvSpPr>
          <p:cNvPr id="48130" name="Text Box 3">
            <a:extLst>
              <a:ext uri="{FF2B5EF4-FFF2-40B4-BE49-F238E27FC236}">
                <a16:creationId xmlns:a16="http://schemas.microsoft.com/office/drawing/2014/main" id="{4E963BB6-31A1-1148-8B38-F3969752E559}"/>
              </a:ext>
            </a:extLst>
          </p:cNvPr>
          <p:cNvSpPr txBox="1">
            <a:spLocks noChangeArrowheads="1"/>
          </p:cNvSpPr>
          <p:nvPr/>
        </p:nvSpPr>
        <p:spPr bwMode="auto">
          <a:xfrm>
            <a:off x="9983788" y="188913"/>
            <a:ext cx="4318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altLang="en-US" sz="6600" b="0" i="0" u="none" strike="noStrike" kern="1200" cap="none" spc="0" normalizeH="0" baseline="0" noProof="0">
              <a:ln>
                <a:noFill/>
              </a:ln>
              <a:solidFill>
                <a:srgbClr val="E7E6E6"/>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79354576"/>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F9F032-12A6-A24E-AEAB-29ABCF245614}"/>
              </a:ext>
            </a:extLst>
          </p:cNvPr>
          <p:cNvPicPr>
            <a:picLocks noChangeAspect="1"/>
          </p:cNvPicPr>
          <p:nvPr/>
        </p:nvPicPr>
        <p:blipFill>
          <a:blip r:embed="rId3"/>
          <a:stretch>
            <a:fillRect/>
          </a:stretch>
        </p:blipFill>
        <p:spPr>
          <a:xfrm>
            <a:off x="3454400" y="224132"/>
            <a:ext cx="4972059" cy="6419967"/>
          </a:xfrm>
          <a:prstGeom prst="rect">
            <a:avLst/>
          </a:prstGeom>
        </p:spPr>
      </p:pic>
    </p:spTree>
    <p:extLst>
      <p:ext uri="{BB962C8B-B14F-4D97-AF65-F5344CB8AC3E}">
        <p14:creationId xmlns:p14="http://schemas.microsoft.com/office/powerpoint/2010/main" val="268214634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BC268A-72C8-151C-98BC-73C43AE7D627}"/>
              </a:ext>
            </a:extLst>
          </p:cNvPr>
          <p:cNvSpPr txBox="1"/>
          <p:nvPr/>
        </p:nvSpPr>
        <p:spPr>
          <a:xfrm>
            <a:off x="4864720" y="1865470"/>
            <a:ext cx="6094140"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rPr>
              <a:t>Think of one thing that you would like to change about your child</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rPr>
              <a:t>Think of one thing your child would like to change about you</a:t>
            </a:r>
          </a:p>
        </p:txBody>
      </p:sp>
      <p:sp>
        <p:nvSpPr>
          <p:cNvPr id="4" name="TextBox 3">
            <a:extLst>
              <a:ext uri="{FF2B5EF4-FFF2-40B4-BE49-F238E27FC236}">
                <a16:creationId xmlns:a16="http://schemas.microsoft.com/office/drawing/2014/main" id="{9E851968-888E-2F40-9F48-FB3628021E8A}"/>
              </a:ext>
            </a:extLst>
          </p:cNvPr>
          <p:cNvSpPr txBox="1"/>
          <p:nvPr/>
        </p:nvSpPr>
        <p:spPr>
          <a:xfrm>
            <a:off x="4680392" y="678630"/>
            <a:ext cx="609414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t>2 Minute Icebreaker</a:t>
            </a:r>
          </a:p>
        </p:txBody>
      </p:sp>
      <p:pic>
        <p:nvPicPr>
          <p:cNvPr id="2050" name="Picture 2" descr="Image result for ice breakers">
            <a:extLst>
              <a:ext uri="{FF2B5EF4-FFF2-40B4-BE49-F238E27FC236}">
                <a16:creationId xmlns:a16="http://schemas.microsoft.com/office/drawing/2014/main" id="{FEDE8304-EF67-E7C3-1310-9827D6C282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64" y="199676"/>
            <a:ext cx="4431928" cy="3145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73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 Box 3">
            <a:extLst>
              <a:ext uri="{FF2B5EF4-FFF2-40B4-BE49-F238E27FC236}">
                <a16:creationId xmlns:a16="http://schemas.microsoft.com/office/drawing/2014/main" id="{2DE0F98C-C09D-E040-A5AE-D205C2C8C896}"/>
              </a:ext>
            </a:extLst>
          </p:cNvPr>
          <p:cNvSpPr txBox="1">
            <a:spLocks noChangeArrowheads="1"/>
          </p:cNvSpPr>
          <p:nvPr/>
        </p:nvSpPr>
        <p:spPr bwMode="auto">
          <a:xfrm>
            <a:off x="2142331" y="594886"/>
            <a:ext cx="7907338"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6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Therapeutic?</a:t>
            </a:r>
            <a:r>
              <a:rPr kumimoji="0" lang="en-GB"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GB" altLang="en-US" sz="21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GB" altLang="en-US" sz="2100" b="0" i="0" u="none" strike="noStrike" kern="1200" cap="none" spc="0" normalizeH="0" baseline="0" noProof="0" dirty="0">
              <a:ln>
                <a:noFill/>
              </a:ln>
              <a:solidFill>
                <a:srgbClr val="3333CC"/>
              </a:solidFill>
              <a:effectLst/>
              <a:uLnTx/>
              <a:uFillTx/>
              <a:latin typeface="Arial" panose="020B0604020202020204" pitchFamily="34" charset="0"/>
              <a:ea typeface="+mn-ea"/>
              <a:cs typeface="+mn-cs"/>
            </a:endParaRPr>
          </a:p>
        </p:txBody>
      </p:sp>
      <p:sp>
        <p:nvSpPr>
          <p:cNvPr id="3" name="Rectangle 3">
            <a:extLst>
              <a:ext uri="{FF2B5EF4-FFF2-40B4-BE49-F238E27FC236}">
                <a16:creationId xmlns:a16="http://schemas.microsoft.com/office/drawing/2014/main" id="{510B72BE-3C0C-8B46-9F9E-655790A824DC}"/>
              </a:ext>
            </a:extLst>
          </p:cNvPr>
          <p:cNvSpPr txBox="1">
            <a:spLocks noChangeArrowheads="1"/>
          </p:cNvSpPr>
          <p:nvPr/>
        </p:nvSpPr>
        <p:spPr bwMode="auto">
          <a:xfrm>
            <a:off x="2445544" y="2131277"/>
            <a:ext cx="7143750" cy="3309938"/>
          </a:xfrm>
          <a:prstGeom prst="rect">
            <a:avLst/>
          </a:prstGeom>
          <a:noFill/>
          <a:ln w="9525">
            <a:noFill/>
            <a:miter lim="800000"/>
            <a:headEnd/>
            <a:tailEnd/>
          </a:ln>
          <a:effectLst/>
        </p:spPr>
        <p:txBody>
          <a:bodyPr/>
          <a:lstStyle/>
          <a:p>
            <a:pPr marL="0" marR="0" lvl="0" indent="0" algn="l" defTabSz="914400" rtl="0" eaLnBrk="1" fontAlgn="auto" latinLnBrk="0" hangingPunct="1">
              <a:lnSpc>
                <a:spcPct val="80000"/>
              </a:lnSpc>
              <a:spcBef>
                <a:spcPct val="20000"/>
              </a:spcBef>
              <a:spcAft>
                <a:spcPts val="0"/>
              </a:spcAft>
              <a:buClrTx/>
              <a:buSzTx/>
              <a:buFontTx/>
              <a:buNone/>
              <a:tabLst/>
              <a:defRPr/>
            </a:pPr>
            <a:r>
              <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rPr>
              <a:t>Essex Steps defines </a:t>
            </a:r>
            <a:r>
              <a:rPr kumimoji="0" lang="en-GB" altLang="en-US" sz="2800" b="0" i="1" u="none" strike="noStrike" kern="0" cap="none" spc="0" normalizeH="0" baseline="0" noProof="0" dirty="0">
                <a:ln>
                  <a:noFill/>
                </a:ln>
                <a:solidFill>
                  <a:prstClr val="black"/>
                </a:solidFill>
                <a:effectLst/>
                <a:uLnTx/>
                <a:uFillTx/>
                <a:latin typeface="Calibri" panose="020F0502020204030204"/>
                <a:ea typeface="+mn-ea"/>
                <a:cs typeface="+mn-cs"/>
              </a:rPr>
              <a:t>therapeutic</a:t>
            </a:r>
            <a:r>
              <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rPr>
              <a:t> as:</a:t>
            </a:r>
          </a:p>
          <a:p>
            <a:pPr marL="0" marR="0" lvl="0" indent="0" algn="l"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r>
              <a:rPr kumimoji="0" lang="en-GB" altLang="en-US" sz="3600" b="0" i="0" u="none" strike="noStrike" kern="0" cap="none" spc="0" normalizeH="0" baseline="0" noProof="0" dirty="0">
                <a:ln>
                  <a:noFill/>
                </a:ln>
                <a:solidFill>
                  <a:prstClr val="black"/>
                </a:solidFill>
                <a:effectLst/>
                <a:uLnTx/>
                <a:uFillTx/>
                <a:latin typeface="Calibri" panose="020F0502020204030204"/>
                <a:ea typeface="+mn-ea"/>
                <a:cs typeface="+mn-cs"/>
              </a:rPr>
              <a:t>An approach to behaviour that prioritises the pro-social feelings of everyone within the dynamic.</a:t>
            </a:r>
          </a:p>
          <a:p>
            <a:pPr marL="0" marR="0" lvl="0" indent="0" algn="l" defTabSz="914400" rtl="0" eaLnBrk="1" fontAlgn="auto" latinLnBrk="0" hangingPunct="1">
              <a:lnSpc>
                <a:spcPct val="80000"/>
              </a:lnSpc>
              <a:spcBef>
                <a:spcPct val="20000"/>
              </a:spcBef>
              <a:spcAft>
                <a:spcPts val="0"/>
              </a:spcAft>
              <a:buClrTx/>
              <a:buSzTx/>
              <a:buFontTx/>
              <a:buNone/>
              <a:tabLst/>
              <a:defRPr/>
            </a:pPr>
            <a:endParaRPr kumimoji="0" lang="en-GB" altLang="en-US" sz="36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endParaRPr kumimoji="0" lang="en-US"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102396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Image result for you can't teach children to behave better by making them feel worse">
            <a:hlinkClick r:id="rId3"/>
            <a:extLst>
              <a:ext uri="{FF2B5EF4-FFF2-40B4-BE49-F238E27FC236}">
                <a16:creationId xmlns:a16="http://schemas.microsoft.com/office/drawing/2014/main" id="{33D92A1E-2A2D-4305-B933-CEA947D95A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FFAE140C-816B-4234-B42C-20E252572C91}"/>
              </a:ext>
            </a:extLst>
          </p:cNvPr>
          <p:cNvSpPr txBox="1"/>
          <p:nvPr/>
        </p:nvSpPr>
        <p:spPr>
          <a:xfrm>
            <a:off x="10235952" y="3247"/>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EA5FD0-55C4-475A-9248-5AEAB280E9AF}"/>
              </a:ext>
            </a:extLst>
          </p:cNvPr>
          <p:cNvSpPr>
            <a:spLocks noGrp="1"/>
          </p:cNvSpPr>
          <p:nvPr>
            <p:ph idx="1"/>
          </p:nvPr>
        </p:nvSpPr>
        <p:spPr>
          <a:xfrm>
            <a:off x="542223" y="1448781"/>
            <a:ext cx="10972800" cy="4908955"/>
          </a:xfrm>
        </p:spPr>
        <p:txBody>
          <a:bodyPr/>
          <a:lstStyle/>
          <a:p>
            <a:pPr marL="0" indent="0">
              <a:buNone/>
            </a:pPr>
            <a:endParaRPr lang="en-US" dirty="0">
              <a:solidFill>
                <a:srgbClr val="666666"/>
              </a:solidFill>
              <a:latin typeface="Roboto" panose="02000000000000000000" pitchFamily="2" charset="0"/>
            </a:endParaRPr>
          </a:p>
          <a:p>
            <a:pPr marL="0" indent="0">
              <a:buNone/>
            </a:pPr>
            <a:r>
              <a:rPr lang="en-US" dirty="0">
                <a:latin typeface="Roboto" panose="02000000000000000000" pitchFamily="2" charset="0"/>
              </a:rPr>
              <a:t>B</a:t>
            </a:r>
            <a:r>
              <a:rPr lang="en-US" b="0" i="0" dirty="0">
                <a:effectLst/>
                <a:latin typeface="Roboto" panose="02000000000000000000" pitchFamily="2" charset="0"/>
              </a:rPr>
              <a:t>y naming emotions and feelings, we stimulate the thinking part of our brain which stimulates the </a:t>
            </a:r>
            <a:r>
              <a:rPr lang="en-US" b="0" i="0" dirty="0" err="1">
                <a:effectLst/>
                <a:latin typeface="Roboto" panose="02000000000000000000" pitchFamily="2" charset="0"/>
              </a:rPr>
              <a:t>vagus</a:t>
            </a:r>
            <a:r>
              <a:rPr lang="en-US" b="0" i="0" dirty="0">
                <a:effectLst/>
                <a:latin typeface="Roboto" panose="02000000000000000000" pitchFamily="2" charset="0"/>
              </a:rPr>
              <a:t> nerve and calms our </a:t>
            </a:r>
            <a:r>
              <a:rPr lang="en-US" dirty="0">
                <a:latin typeface="Roboto" panose="02000000000000000000" pitchFamily="2" charset="0"/>
              </a:rPr>
              <a:t>bodily responses</a:t>
            </a:r>
          </a:p>
          <a:p>
            <a:pPr marL="0" indent="0">
              <a:buNone/>
            </a:pPr>
            <a:endParaRPr lang="en-US" dirty="0">
              <a:latin typeface="Roboto" panose="02000000000000000000" pitchFamily="2" charset="0"/>
            </a:endParaRPr>
          </a:p>
          <a:p>
            <a:pPr marL="0" indent="0">
              <a:buNone/>
            </a:pPr>
            <a:r>
              <a:rPr lang="en-US" b="1" dirty="0">
                <a:latin typeface="Roboto" panose="02000000000000000000" pitchFamily="2" charset="0"/>
              </a:rPr>
              <a:t>Professor Dan Siegel</a:t>
            </a:r>
            <a:r>
              <a:rPr lang="en-US" dirty="0">
                <a:latin typeface="Roboto" panose="02000000000000000000" pitchFamily="2" charset="0"/>
              </a:rPr>
              <a:t> - </a:t>
            </a:r>
            <a:r>
              <a:rPr lang="en-US" i="1" dirty="0">
                <a:latin typeface="Roboto" panose="02000000000000000000" pitchFamily="2" charset="0"/>
              </a:rPr>
              <a:t>The Whole-Brain Child </a:t>
            </a:r>
            <a:endParaRPr lang="en-GB" dirty="0"/>
          </a:p>
        </p:txBody>
      </p:sp>
      <p:sp>
        <p:nvSpPr>
          <p:cNvPr id="3" name="Title 2">
            <a:extLst>
              <a:ext uri="{FF2B5EF4-FFF2-40B4-BE49-F238E27FC236}">
                <a16:creationId xmlns:a16="http://schemas.microsoft.com/office/drawing/2014/main" id="{F67684B0-A9FA-4AFA-B900-66A59AEB8811}"/>
              </a:ext>
            </a:extLst>
          </p:cNvPr>
          <p:cNvSpPr>
            <a:spLocks noGrp="1"/>
          </p:cNvSpPr>
          <p:nvPr>
            <p:ph type="title"/>
          </p:nvPr>
        </p:nvSpPr>
        <p:spPr>
          <a:xfrm>
            <a:off x="355094" y="500264"/>
            <a:ext cx="10972800" cy="792088"/>
          </a:xfrm>
        </p:spPr>
        <p:txBody>
          <a:bodyPr>
            <a:normAutofit/>
          </a:bodyPr>
          <a:lstStyle/>
          <a:p>
            <a:r>
              <a:rPr lang="en-US" sz="4400" b="1" i="0" dirty="0">
                <a:effectLst/>
                <a:latin typeface="Roboto" panose="02000000000000000000" pitchFamily="2" charset="0"/>
              </a:rPr>
              <a:t>Name it to Tame it!</a:t>
            </a:r>
            <a:endParaRPr lang="en-GB" sz="4400" dirty="0"/>
          </a:p>
        </p:txBody>
      </p:sp>
      <p:pic>
        <p:nvPicPr>
          <p:cNvPr id="1030" name="Picture 6" descr="See the source image">
            <a:extLst>
              <a:ext uri="{FF2B5EF4-FFF2-40B4-BE49-F238E27FC236}">
                <a16:creationId xmlns:a16="http://schemas.microsoft.com/office/drawing/2014/main" id="{31EA7E89-3BA0-4954-95DA-EB91F23025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8379" y="3482183"/>
            <a:ext cx="1732547" cy="2656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469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7519826C-5E43-4B0A-8B1B-0B0A505AB765}"/>
              </a:ext>
            </a:extLst>
          </p:cNvPr>
          <p:cNvGraphicFramePr>
            <a:graphicFrameLocks noGrp="1"/>
          </p:cNvGraphicFramePr>
          <p:nvPr>
            <p:ph idx="4294967295"/>
          </p:nvPr>
        </p:nvGraphicFramePr>
        <p:xfrm>
          <a:off x="1981200" y="1394310"/>
          <a:ext cx="3857626" cy="5101083"/>
        </p:xfrm>
        <a:graphic>
          <a:graphicData uri="http://schemas.openxmlformats.org/drawingml/2006/table">
            <a:tbl>
              <a:tblPr firstRow="1" bandRow="1">
                <a:tableStyleId>{5C22544A-7EE6-4342-B048-85BDC9FD1C3A}</a:tableStyleId>
              </a:tblPr>
              <a:tblGrid>
                <a:gridCol w="1285875">
                  <a:extLst>
                    <a:ext uri="{9D8B030D-6E8A-4147-A177-3AD203B41FA5}">
                      <a16:colId xmlns:a16="http://schemas.microsoft.com/office/drawing/2014/main" val="20000"/>
                    </a:ext>
                  </a:extLst>
                </a:gridCol>
                <a:gridCol w="1138631">
                  <a:extLst>
                    <a:ext uri="{9D8B030D-6E8A-4147-A177-3AD203B41FA5}">
                      <a16:colId xmlns:a16="http://schemas.microsoft.com/office/drawing/2014/main" val="20001"/>
                    </a:ext>
                  </a:extLst>
                </a:gridCol>
                <a:gridCol w="1433120">
                  <a:extLst>
                    <a:ext uri="{9D8B030D-6E8A-4147-A177-3AD203B41FA5}">
                      <a16:colId xmlns:a16="http://schemas.microsoft.com/office/drawing/2014/main" val="20002"/>
                    </a:ext>
                  </a:extLst>
                </a:gridCol>
              </a:tblGrid>
              <a:tr h="633254">
                <a:tc gridSpan="3">
                  <a:txBody>
                    <a:bodyPr/>
                    <a:lstStyle/>
                    <a:p>
                      <a:pPr algn="ctr"/>
                      <a:r>
                        <a:rPr lang="en-GB" sz="1800" dirty="0"/>
                        <a:t>Pro-social feelings</a:t>
                      </a:r>
                    </a:p>
                  </a:txBody>
                  <a:tcPr marL="91457" marR="91457" marT="45718" marB="45718"/>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58452">
                <a:tc>
                  <a:txBody>
                    <a:bodyPr/>
                    <a:lstStyle/>
                    <a:p>
                      <a:pPr algn="ctr"/>
                      <a:r>
                        <a:rPr lang="en-GB" sz="1600" dirty="0"/>
                        <a:t>Liked</a:t>
                      </a:r>
                    </a:p>
                  </a:txBody>
                  <a:tcPr marL="91457" marR="91457" marT="45718" marB="45718"/>
                </a:tc>
                <a:tc>
                  <a:txBody>
                    <a:bodyPr/>
                    <a:lstStyle/>
                    <a:p>
                      <a:pPr algn="ctr"/>
                      <a:r>
                        <a:rPr lang="en-GB" sz="1600" dirty="0"/>
                        <a:t>Loved</a:t>
                      </a:r>
                    </a:p>
                  </a:txBody>
                  <a:tcPr marL="91457" marR="91457" marT="45718" marB="45718"/>
                </a:tc>
                <a:tc>
                  <a:txBody>
                    <a:bodyPr/>
                    <a:lstStyle/>
                    <a:p>
                      <a:pPr algn="ctr"/>
                      <a:r>
                        <a:rPr lang="en-GB" sz="1600" dirty="0"/>
                        <a:t>Respected</a:t>
                      </a:r>
                    </a:p>
                  </a:txBody>
                  <a:tcPr marL="91457" marR="91457" marT="45718" marB="45718"/>
                </a:tc>
                <a:extLst>
                  <a:ext uri="{0D108BD9-81ED-4DB2-BD59-A6C34878D82A}">
                    <a16:rowId xmlns:a16="http://schemas.microsoft.com/office/drawing/2014/main" val="10001"/>
                  </a:ext>
                </a:extLst>
              </a:tr>
              <a:tr h="396947">
                <a:tc>
                  <a:txBody>
                    <a:bodyPr/>
                    <a:lstStyle/>
                    <a:p>
                      <a:pPr algn="ctr"/>
                      <a:r>
                        <a:rPr lang="en-GB" sz="1600" dirty="0"/>
                        <a:t>Involved</a:t>
                      </a:r>
                    </a:p>
                  </a:txBody>
                  <a:tcPr marL="91457" marR="91457" marT="45718" marB="45718"/>
                </a:tc>
                <a:tc>
                  <a:txBody>
                    <a:bodyPr/>
                    <a:lstStyle/>
                    <a:p>
                      <a:pPr algn="ctr"/>
                      <a:r>
                        <a:rPr lang="en-GB" sz="1600" dirty="0"/>
                        <a:t>Included</a:t>
                      </a:r>
                    </a:p>
                  </a:txBody>
                  <a:tcPr marL="91457" marR="91457" marT="45718" marB="45718"/>
                </a:tc>
                <a:tc>
                  <a:txBody>
                    <a:bodyPr/>
                    <a:lstStyle/>
                    <a:p>
                      <a:pPr algn="ctr"/>
                      <a:r>
                        <a:rPr lang="en-GB" sz="1600" dirty="0"/>
                        <a:t>Comfortable</a:t>
                      </a:r>
                    </a:p>
                  </a:txBody>
                  <a:tcPr marL="91457" marR="91457" marT="45718" marB="45718"/>
                </a:tc>
                <a:extLst>
                  <a:ext uri="{0D108BD9-81ED-4DB2-BD59-A6C34878D82A}">
                    <a16:rowId xmlns:a16="http://schemas.microsoft.com/office/drawing/2014/main" val="10002"/>
                  </a:ext>
                </a:extLst>
              </a:tr>
              <a:tr h="396947">
                <a:tc>
                  <a:txBody>
                    <a:bodyPr/>
                    <a:lstStyle/>
                    <a:p>
                      <a:pPr algn="ctr"/>
                      <a:r>
                        <a:rPr lang="en-GB" sz="1800" dirty="0"/>
                        <a:t>Motivated</a:t>
                      </a:r>
                    </a:p>
                  </a:txBody>
                  <a:tcPr marL="91457" marR="91457" marT="45718" marB="45718"/>
                </a:tc>
                <a:tc>
                  <a:txBody>
                    <a:bodyPr/>
                    <a:lstStyle/>
                    <a:p>
                      <a:pPr algn="ctr"/>
                      <a:r>
                        <a:rPr lang="en-GB" sz="1800" dirty="0"/>
                        <a:t>Safe</a:t>
                      </a:r>
                    </a:p>
                  </a:txBody>
                  <a:tcPr marL="91457" marR="91457" marT="45718" marB="45718"/>
                </a:tc>
                <a:tc>
                  <a:txBody>
                    <a:bodyPr/>
                    <a:lstStyle/>
                    <a:p>
                      <a:pPr algn="ctr"/>
                      <a:r>
                        <a:rPr lang="en-GB" sz="1800" dirty="0"/>
                        <a:t>Encouraged</a:t>
                      </a:r>
                    </a:p>
                  </a:txBody>
                  <a:tcPr marL="91457" marR="91457" marT="45718" marB="45718"/>
                </a:tc>
                <a:extLst>
                  <a:ext uri="{0D108BD9-81ED-4DB2-BD59-A6C34878D82A}">
                    <a16:rowId xmlns:a16="http://schemas.microsoft.com/office/drawing/2014/main" val="10003"/>
                  </a:ext>
                </a:extLst>
              </a:tr>
              <a:tr h="396947">
                <a:tc>
                  <a:txBody>
                    <a:bodyPr/>
                    <a:lstStyle/>
                    <a:p>
                      <a:pPr algn="ctr"/>
                      <a:r>
                        <a:rPr lang="en-GB" sz="1800" dirty="0"/>
                        <a:t>Able</a:t>
                      </a:r>
                    </a:p>
                  </a:txBody>
                  <a:tcPr marL="91457" marR="91457" marT="45718" marB="45718"/>
                </a:tc>
                <a:tc>
                  <a:txBody>
                    <a:bodyPr/>
                    <a:lstStyle/>
                    <a:p>
                      <a:pPr algn="ctr"/>
                      <a:r>
                        <a:rPr lang="en-GB" sz="1800" dirty="0"/>
                        <a:t>Brave</a:t>
                      </a:r>
                    </a:p>
                  </a:txBody>
                  <a:tcPr marL="91457" marR="91457" marT="45718" marB="45718"/>
                </a:tc>
                <a:tc>
                  <a:txBody>
                    <a:bodyPr/>
                    <a:lstStyle/>
                    <a:p>
                      <a:pPr algn="ctr"/>
                      <a:r>
                        <a:rPr lang="en-GB" sz="1800" dirty="0"/>
                        <a:t>Curious</a:t>
                      </a:r>
                    </a:p>
                  </a:txBody>
                  <a:tcPr marL="91457" marR="91457" marT="45718" marB="45718"/>
                </a:tc>
                <a:extLst>
                  <a:ext uri="{0D108BD9-81ED-4DB2-BD59-A6C34878D82A}">
                    <a16:rowId xmlns:a16="http://schemas.microsoft.com/office/drawing/2014/main" val="10004"/>
                  </a:ext>
                </a:extLst>
              </a:tr>
              <a:tr h="396947">
                <a:tc>
                  <a:txBody>
                    <a:bodyPr/>
                    <a:lstStyle/>
                    <a:p>
                      <a:pPr algn="ctr"/>
                      <a:r>
                        <a:rPr lang="en-GB" sz="1800" dirty="0"/>
                        <a:t>Capable</a:t>
                      </a:r>
                    </a:p>
                  </a:txBody>
                  <a:tcPr marL="91457" marR="91457" marT="45718" marB="45718"/>
                </a:tc>
                <a:tc>
                  <a:txBody>
                    <a:bodyPr/>
                    <a:lstStyle/>
                    <a:p>
                      <a:pPr algn="ctr"/>
                      <a:r>
                        <a:rPr lang="en-GB" sz="1800" dirty="0"/>
                        <a:t>Valued</a:t>
                      </a:r>
                    </a:p>
                  </a:txBody>
                  <a:tcPr marL="91457" marR="91457" marT="45718" marB="45718"/>
                </a:tc>
                <a:tc>
                  <a:txBody>
                    <a:bodyPr/>
                    <a:lstStyle/>
                    <a:p>
                      <a:pPr algn="ctr"/>
                      <a:r>
                        <a:rPr lang="en-GB" sz="1800" dirty="0"/>
                        <a:t>Secure</a:t>
                      </a:r>
                    </a:p>
                  </a:txBody>
                  <a:tcPr marL="91457" marR="91457" marT="45718" marB="45718"/>
                </a:tc>
                <a:extLst>
                  <a:ext uri="{0D108BD9-81ED-4DB2-BD59-A6C34878D82A}">
                    <a16:rowId xmlns:a16="http://schemas.microsoft.com/office/drawing/2014/main" val="10005"/>
                  </a:ext>
                </a:extLst>
              </a:tr>
              <a:tr h="396947">
                <a:tc>
                  <a:txBody>
                    <a:bodyPr/>
                    <a:lstStyle/>
                    <a:p>
                      <a:pPr algn="ctr"/>
                      <a:r>
                        <a:rPr lang="en-GB" sz="1800" dirty="0"/>
                        <a:t>Relaxed</a:t>
                      </a:r>
                    </a:p>
                  </a:txBody>
                  <a:tcPr marL="91457" marR="91457" marT="45718" marB="45718"/>
                </a:tc>
                <a:tc>
                  <a:txBody>
                    <a:bodyPr/>
                    <a:lstStyle/>
                    <a:p>
                      <a:pPr algn="ctr"/>
                      <a:r>
                        <a:rPr lang="en-GB" sz="1800" dirty="0"/>
                        <a:t>Hopeful</a:t>
                      </a:r>
                    </a:p>
                  </a:txBody>
                  <a:tcPr marL="91457" marR="91457" marT="45718" marB="45718"/>
                </a:tc>
                <a:tc>
                  <a:txBody>
                    <a:bodyPr/>
                    <a:lstStyle/>
                    <a:p>
                      <a:pPr algn="ctr"/>
                      <a:r>
                        <a:rPr lang="en-GB" sz="1800" dirty="0"/>
                        <a:t>Optimistic</a:t>
                      </a:r>
                    </a:p>
                  </a:txBody>
                  <a:tcPr marL="91457" marR="91457" marT="45718" marB="45718"/>
                </a:tc>
                <a:extLst>
                  <a:ext uri="{0D108BD9-81ED-4DB2-BD59-A6C34878D82A}">
                    <a16:rowId xmlns:a16="http://schemas.microsoft.com/office/drawing/2014/main" val="10006"/>
                  </a:ext>
                </a:extLst>
              </a:tr>
              <a:tr h="396947">
                <a:tc>
                  <a:txBody>
                    <a:bodyPr/>
                    <a:lstStyle/>
                    <a:p>
                      <a:pPr algn="ctr"/>
                      <a:r>
                        <a:rPr lang="en-GB" sz="1800" dirty="0"/>
                        <a:t>Calm</a:t>
                      </a:r>
                    </a:p>
                  </a:txBody>
                  <a:tcPr marL="91457" marR="91457" marT="45718" marB="45718"/>
                </a:tc>
                <a:tc>
                  <a:txBody>
                    <a:bodyPr/>
                    <a:lstStyle/>
                    <a:p>
                      <a:pPr algn="ctr"/>
                      <a:r>
                        <a:rPr lang="en-GB" sz="1800" dirty="0"/>
                        <a:t>Trusting</a:t>
                      </a:r>
                    </a:p>
                  </a:txBody>
                  <a:tcPr marL="91457" marR="91457" marT="45718" marB="45718"/>
                </a:tc>
                <a:tc>
                  <a:txBody>
                    <a:bodyPr/>
                    <a:lstStyle/>
                    <a:p>
                      <a:pPr algn="ctr"/>
                      <a:r>
                        <a:rPr lang="en-GB" sz="1800" dirty="0"/>
                        <a:t>Determined</a:t>
                      </a:r>
                    </a:p>
                  </a:txBody>
                  <a:tcPr marL="91457" marR="91457" marT="45718" marB="45718"/>
                </a:tc>
                <a:extLst>
                  <a:ext uri="{0D108BD9-81ED-4DB2-BD59-A6C34878D82A}">
                    <a16:rowId xmlns:a16="http://schemas.microsoft.com/office/drawing/2014/main" val="10007"/>
                  </a:ext>
                </a:extLst>
              </a:tr>
              <a:tr h="396947">
                <a:tc>
                  <a:txBody>
                    <a:bodyPr/>
                    <a:lstStyle/>
                    <a:p>
                      <a:pPr algn="ctr"/>
                      <a:r>
                        <a:rPr lang="en-GB" sz="1800" dirty="0"/>
                        <a:t>Tolerant</a:t>
                      </a:r>
                    </a:p>
                  </a:txBody>
                  <a:tcPr marL="91457" marR="91457" marT="45718" marB="45718"/>
                </a:tc>
                <a:tc>
                  <a:txBody>
                    <a:bodyPr/>
                    <a:lstStyle/>
                    <a:p>
                      <a:pPr algn="ctr"/>
                      <a:r>
                        <a:rPr lang="en-GB" sz="1800" dirty="0"/>
                        <a:t>Needed</a:t>
                      </a:r>
                    </a:p>
                  </a:txBody>
                  <a:tcPr marL="91457" marR="91457" marT="45718" marB="45718"/>
                </a:tc>
                <a:tc>
                  <a:txBody>
                    <a:bodyPr/>
                    <a:lstStyle/>
                    <a:p>
                      <a:pPr algn="ctr"/>
                      <a:r>
                        <a:rPr lang="en-GB" sz="1800" dirty="0"/>
                        <a:t>Kind</a:t>
                      </a:r>
                    </a:p>
                  </a:txBody>
                  <a:tcPr marL="91457" marR="91457" marT="45718" marB="45718"/>
                </a:tc>
                <a:extLst>
                  <a:ext uri="{0D108BD9-81ED-4DB2-BD59-A6C34878D82A}">
                    <a16:rowId xmlns:a16="http://schemas.microsoft.com/office/drawing/2014/main" val="10008"/>
                  </a:ext>
                </a:extLst>
              </a:tr>
              <a:tr h="396947">
                <a:tc>
                  <a:txBody>
                    <a:bodyPr/>
                    <a:lstStyle/>
                    <a:p>
                      <a:pPr algn="ctr"/>
                      <a:r>
                        <a:rPr lang="en-GB" sz="1800" dirty="0"/>
                        <a:t>Inquisitive</a:t>
                      </a:r>
                    </a:p>
                  </a:txBody>
                  <a:tcPr marL="91457" marR="91457" marT="45718" marB="45718"/>
                </a:tc>
                <a:tc>
                  <a:txBody>
                    <a:bodyPr/>
                    <a:lstStyle/>
                    <a:p>
                      <a:pPr algn="ctr"/>
                      <a:r>
                        <a:rPr lang="en-GB" sz="1800" dirty="0"/>
                        <a:t>Happy</a:t>
                      </a:r>
                    </a:p>
                  </a:txBody>
                  <a:tcPr marL="91457" marR="91457" marT="45718" marB="45718"/>
                </a:tc>
                <a:tc>
                  <a:txBody>
                    <a:bodyPr/>
                    <a:lstStyle/>
                    <a:p>
                      <a:pPr algn="ctr"/>
                      <a:r>
                        <a:rPr lang="en-GB" sz="1800" dirty="0"/>
                        <a:t>Absorbed</a:t>
                      </a:r>
                    </a:p>
                  </a:txBody>
                  <a:tcPr marL="91457" marR="91457" marT="45718" marB="45718"/>
                </a:tc>
                <a:extLst>
                  <a:ext uri="{0D108BD9-81ED-4DB2-BD59-A6C34878D82A}">
                    <a16:rowId xmlns:a16="http://schemas.microsoft.com/office/drawing/2014/main" val="10009"/>
                  </a:ext>
                </a:extLst>
              </a:tr>
              <a:tr h="396947">
                <a:tc>
                  <a:txBody>
                    <a:bodyPr/>
                    <a:lstStyle/>
                    <a:p>
                      <a:pPr algn="ctr"/>
                      <a:r>
                        <a:rPr lang="en-GB" sz="1800" dirty="0"/>
                        <a:t>Playful</a:t>
                      </a:r>
                    </a:p>
                  </a:txBody>
                  <a:tcPr marL="91457" marR="91457" marT="45718" marB="45718"/>
                </a:tc>
                <a:tc>
                  <a:txBody>
                    <a:bodyPr/>
                    <a:lstStyle/>
                    <a:p>
                      <a:pPr algn="ctr"/>
                      <a:r>
                        <a:rPr lang="en-GB" sz="1800" dirty="0"/>
                        <a:t>Proud</a:t>
                      </a:r>
                    </a:p>
                  </a:txBody>
                  <a:tcPr marL="91457" marR="91457" marT="45718" marB="45718"/>
                </a:tc>
                <a:tc>
                  <a:txBody>
                    <a:bodyPr/>
                    <a:lstStyle/>
                    <a:p>
                      <a:pPr algn="ctr"/>
                      <a:r>
                        <a:rPr lang="en-GB" sz="1800" dirty="0"/>
                        <a:t>Enthusiastic</a:t>
                      </a:r>
                    </a:p>
                  </a:txBody>
                  <a:tcPr marL="91457" marR="91457" marT="45718" marB="45718"/>
                </a:tc>
                <a:extLst>
                  <a:ext uri="{0D108BD9-81ED-4DB2-BD59-A6C34878D82A}">
                    <a16:rowId xmlns:a16="http://schemas.microsoft.com/office/drawing/2014/main" val="10010"/>
                  </a:ext>
                </a:extLst>
              </a:tr>
              <a:tr h="436854">
                <a:tc>
                  <a:txBody>
                    <a:bodyPr/>
                    <a:lstStyle/>
                    <a:p>
                      <a:pPr algn="ctr"/>
                      <a:r>
                        <a:rPr lang="en-GB" sz="1800" dirty="0"/>
                        <a:t>Supported</a:t>
                      </a:r>
                    </a:p>
                  </a:txBody>
                  <a:tcPr marL="91457" marR="91457" marT="45718" marB="45718"/>
                </a:tc>
                <a:tc>
                  <a:txBody>
                    <a:bodyPr/>
                    <a:lstStyle/>
                    <a:p>
                      <a:pPr algn="ctr"/>
                      <a:r>
                        <a:rPr lang="en-GB" sz="1800" dirty="0"/>
                        <a:t>Wanted</a:t>
                      </a:r>
                    </a:p>
                  </a:txBody>
                  <a:tcPr marL="91457" marR="91457" marT="45718" marB="45718"/>
                </a:tc>
                <a:tc>
                  <a:txBody>
                    <a:bodyPr/>
                    <a:lstStyle/>
                    <a:p>
                      <a:pPr algn="ctr"/>
                      <a:r>
                        <a:rPr lang="en-GB" sz="1800" dirty="0"/>
                        <a:t>Understood</a:t>
                      </a:r>
                    </a:p>
                  </a:txBody>
                  <a:tcPr marL="91457" marR="91457" marT="45718" marB="45718"/>
                </a:tc>
                <a:extLst>
                  <a:ext uri="{0D108BD9-81ED-4DB2-BD59-A6C34878D82A}">
                    <a16:rowId xmlns:a16="http://schemas.microsoft.com/office/drawing/2014/main" val="10011"/>
                  </a:ext>
                </a:extLst>
              </a:tr>
            </a:tbl>
          </a:graphicData>
        </a:graphic>
      </p:graphicFrame>
      <p:sp>
        <p:nvSpPr>
          <p:cNvPr id="170039" name="Title 2">
            <a:extLst>
              <a:ext uri="{FF2B5EF4-FFF2-40B4-BE49-F238E27FC236}">
                <a16:creationId xmlns:a16="http://schemas.microsoft.com/office/drawing/2014/main" id="{396EA05A-F07B-4709-982D-D8018B4A5CB5}"/>
              </a:ext>
            </a:extLst>
          </p:cNvPr>
          <p:cNvSpPr>
            <a:spLocks noGrp="1" noChangeArrowheads="1"/>
          </p:cNvSpPr>
          <p:nvPr>
            <p:ph type="title" idx="4294967295"/>
          </p:nvPr>
        </p:nvSpPr>
        <p:spPr bwMode="auto">
          <a:xfrm>
            <a:off x="1981200" y="201905"/>
            <a:ext cx="3857625" cy="1152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ctr"/>
            <a:r>
              <a:rPr lang="en-GB" altLang="en-US" sz="2000" dirty="0">
                <a:latin typeface="+mn-lt"/>
              </a:rPr>
              <a:t>Which pro-social feelings do we want to create in our children and families?</a:t>
            </a:r>
          </a:p>
        </p:txBody>
      </p:sp>
      <p:graphicFrame>
        <p:nvGraphicFramePr>
          <p:cNvPr id="8" name="Table 4">
            <a:extLst>
              <a:ext uri="{FF2B5EF4-FFF2-40B4-BE49-F238E27FC236}">
                <a16:creationId xmlns:a16="http://schemas.microsoft.com/office/drawing/2014/main" id="{33D16118-BF49-4ED3-ADF4-B54CD1FF4ABC}"/>
              </a:ext>
            </a:extLst>
          </p:cNvPr>
          <p:cNvGraphicFramePr>
            <a:graphicFrameLocks/>
          </p:cNvGraphicFramePr>
          <p:nvPr/>
        </p:nvGraphicFramePr>
        <p:xfrm>
          <a:off x="6353175" y="1408387"/>
          <a:ext cx="4043362" cy="5087007"/>
        </p:xfrm>
        <a:graphic>
          <a:graphicData uri="http://schemas.openxmlformats.org/drawingml/2006/table">
            <a:tbl>
              <a:tblPr firstRow="1" bandRow="1">
                <a:tableStyleId>{5C22544A-7EE6-4342-B048-85BDC9FD1C3A}</a:tableStyleId>
              </a:tblPr>
              <a:tblGrid>
                <a:gridCol w="1347787">
                  <a:extLst>
                    <a:ext uri="{9D8B030D-6E8A-4147-A177-3AD203B41FA5}">
                      <a16:colId xmlns:a16="http://schemas.microsoft.com/office/drawing/2014/main" val="20000"/>
                    </a:ext>
                  </a:extLst>
                </a:gridCol>
                <a:gridCol w="1043456">
                  <a:extLst>
                    <a:ext uri="{9D8B030D-6E8A-4147-A177-3AD203B41FA5}">
                      <a16:colId xmlns:a16="http://schemas.microsoft.com/office/drawing/2014/main" val="20001"/>
                    </a:ext>
                  </a:extLst>
                </a:gridCol>
                <a:gridCol w="1652119">
                  <a:extLst>
                    <a:ext uri="{9D8B030D-6E8A-4147-A177-3AD203B41FA5}">
                      <a16:colId xmlns:a16="http://schemas.microsoft.com/office/drawing/2014/main" val="20002"/>
                    </a:ext>
                  </a:extLst>
                </a:gridCol>
              </a:tblGrid>
              <a:tr h="648155">
                <a:tc gridSpan="3">
                  <a:txBody>
                    <a:bodyPr/>
                    <a:lstStyle/>
                    <a:p>
                      <a:pPr algn="ctr"/>
                      <a:r>
                        <a:rPr lang="en-GB" sz="1800" dirty="0"/>
                        <a:t>Anti-social feelings</a:t>
                      </a:r>
                    </a:p>
                  </a:txBody>
                  <a:tcPr marL="91453" marR="91453" marT="45721" marB="45721"/>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54012">
                <a:tc>
                  <a:txBody>
                    <a:bodyPr/>
                    <a:lstStyle/>
                    <a:p>
                      <a:pPr algn="ctr"/>
                      <a:r>
                        <a:rPr lang="en-GB" sz="1600" dirty="0"/>
                        <a:t>Angry</a:t>
                      </a:r>
                    </a:p>
                  </a:txBody>
                  <a:tcPr marL="91453" marR="91453" marT="45721" marB="45721"/>
                </a:tc>
                <a:tc>
                  <a:txBody>
                    <a:bodyPr/>
                    <a:lstStyle/>
                    <a:p>
                      <a:pPr algn="ctr"/>
                      <a:r>
                        <a:rPr lang="en-GB" sz="1600" dirty="0"/>
                        <a:t>Sad</a:t>
                      </a:r>
                    </a:p>
                  </a:txBody>
                  <a:tcPr marL="91453" marR="91453" marT="45721" marB="45721"/>
                </a:tc>
                <a:tc>
                  <a:txBody>
                    <a:bodyPr/>
                    <a:lstStyle/>
                    <a:p>
                      <a:pPr algn="ctr"/>
                      <a:r>
                        <a:rPr lang="en-GB" sz="1600" dirty="0"/>
                        <a:t>Alone</a:t>
                      </a:r>
                    </a:p>
                  </a:txBody>
                  <a:tcPr marL="91453" marR="91453" marT="45721" marB="45721"/>
                </a:tc>
                <a:extLst>
                  <a:ext uri="{0D108BD9-81ED-4DB2-BD59-A6C34878D82A}">
                    <a16:rowId xmlns:a16="http://schemas.microsoft.com/office/drawing/2014/main" val="10001"/>
                  </a:ext>
                </a:extLst>
              </a:tr>
              <a:tr h="393103">
                <a:tc>
                  <a:txBody>
                    <a:bodyPr/>
                    <a:lstStyle/>
                    <a:p>
                      <a:pPr algn="ctr"/>
                      <a:r>
                        <a:rPr lang="en-GB" sz="1600" dirty="0"/>
                        <a:t>Worried</a:t>
                      </a:r>
                    </a:p>
                  </a:txBody>
                  <a:tcPr marL="91453" marR="91453" marT="45721" marB="45721"/>
                </a:tc>
                <a:tc>
                  <a:txBody>
                    <a:bodyPr/>
                    <a:lstStyle/>
                    <a:p>
                      <a:pPr algn="ctr"/>
                      <a:r>
                        <a:rPr lang="en-GB" sz="1600" dirty="0"/>
                        <a:t>Lonely</a:t>
                      </a:r>
                    </a:p>
                  </a:txBody>
                  <a:tcPr marL="91453" marR="91453" marT="45721" marB="45721"/>
                </a:tc>
                <a:tc>
                  <a:txBody>
                    <a:bodyPr/>
                    <a:lstStyle/>
                    <a:p>
                      <a:pPr algn="ctr"/>
                      <a:r>
                        <a:rPr lang="en-GB" sz="1600" dirty="0"/>
                        <a:t>Misunderstood</a:t>
                      </a:r>
                    </a:p>
                  </a:txBody>
                  <a:tcPr marL="91453" marR="91453" marT="45721" marB="45721"/>
                </a:tc>
                <a:extLst>
                  <a:ext uri="{0D108BD9-81ED-4DB2-BD59-A6C34878D82A}">
                    <a16:rowId xmlns:a16="http://schemas.microsoft.com/office/drawing/2014/main" val="10002"/>
                  </a:ext>
                </a:extLst>
              </a:tr>
              <a:tr h="393103">
                <a:tc>
                  <a:txBody>
                    <a:bodyPr/>
                    <a:lstStyle/>
                    <a:p>
                      <a:pPr algn="ctr"/>
                      <a:r>
                        <a:rPr lang="en-GB" sz="1800" dirty="0"/>
                        <a:t>Cautious</a:t>
                      </a:r>
                    </a:p>
                  </a:txBody>
                  <a:tcPr marL="91453" marR="91453" marT="45721" marB="45721"/>
                </a:tc>
                <a:tc>
                  <a:txBody>
                    <a:bodyPr/>
                    <a:lstStyle/>
                    <a:p>
                      <a:pPr algn="ctr"/>
                      <a:r>
                        <a:rPr lang="en-GB" sz="1800" dirty="0"/>
                        <a:t>Anxious</a:t>
                      </a:r>
                    </a:p>
                  </a:txBody>
                  <a:tcPr marL="91453" marR="91453" marT="45721" marB="45721"/>
                </a:tc>
                <a:tc>
                  <a:txBody>
                    <a:bodyPr/>
                    <a:lstStyle/>
                    <a:p>
                      <a:pPr algn="ctr"/>
                      <a:r>
                        <a:rPr lang="en-GB" sz="1800" dirty="0"/>
                        <a:t>Embattled</a:t>
                      </a:r>
                    </a:p>
                  </a:txBody>
                  <a:tcPr marL="91453" marR="91453" marT="45721" marB="45721"/>
                </a:tc>
                <a:extLst>
                  <a:ext uri="{0D108BD9-81ED-4DB2-BD59-A6C34878D82A}">
                    <a16:rowId xmlns:a16="http://schemas.microsoft.com/office/drawing/2014/main" val="10003"/>
                  </a:ext>
                </a:extLst>
              </a:tr>
              <a:tr h="393103">
                <a:tc>
                  <a:txBody>
                    <a:bodyPr/>
                    <a:lstStyle/>
                    <a:p>
                      <a:pPr algn="ctr"/>
                      <a:r>
                        <a:rPr lang="en-GB" sz="1800" dirty="0"/>
                        <a:t>Shamed</a:t>
                      </a:r>
                    </a:p>
                  </a:txBody>
                  <a:tcPr marL="91453" marR="91453" marT="45721" marB="45721"/>
                </a:tc>
                <a:tc>
                  <a:txBody>
                    <a:bodyPr/>
                    <a:lstStyle/>
                    <a:p>
                      <a:pPr algn="ctr"/>
                      <a:r>
                        <a:rPr lang="en-GB" sz="1800" dirty="0"/>
                        <a:t>Blamed</a:t>
                      </a:r>
                    </a:p>
                  </a:txBody>
                  <a:tcPr marL="91453" marR="91453" marT="45721" marB="45721"/>
                </a:tc>
                <a:tc>
                  <a:txBody>
                    <a:bodyPr/>
                    <a:lstStyle/>
                    <a:p>
                      <a:pPr algn="ctr"/>
                      <a:r>
                        <a:rPr lang="en-GB" sz="1800" dirty="0"/>
                        <a:t>Criticised</a:t>
                      </a:r>
                    </a:p>
                  </a:txBody>
                  <a:tcPr marL="91453" marR="91453" marT="45721" marB="45721"/>
                </a:tc>
                <a:extLst>
                  <a:ext uri="{0D108BD9-81ED-4DB2-BD59-A6C34878D82A}">
                    <a16:rowId xmlns:a16="http://schemas.microsoft.com/office/drawing/2014/main" val="10004"/>
                  </a:ext>
                </a:extLst>
              </a:tr>
              <a:tr h="393103">
                <a:tc>
                  <a:txBody>
                    <a:bodyPr/>
                    <a:lstStyle/>
                    <a:p>
                      <a:pPr algn="ctr"/>
                      <a:r>
                        <a:rPr lang="en-GB" sz="1800" dirty="0"/>
                        <a:t>Hopeless</a:t>
                      </a:r>
                    </a:p>
                  </a:txBody>
                  <a:tcPr marL="91453" marR="91453" marT="45721" marB="45721"/>
                </a:tc>
                <a:tc>
                  <a:txBody>
                    <a:bodyPr/>
                    <a:lstStyle/>
                    <a:p>
                      <a:pPr algn="ctr"/>
                      <a:r>
                        <a:rPr lang="en-GB" sz="1800" dirty="0"/>
                        <a:t>Scared</a:t>
                      </a:r>
                    </a:p>
                  </a:txBody>
                  <a:tcPr marL="91453" marR="91453" marT="45721" marB="45721"/>
                </a:tc>
                <a:tc>
                  <a:txBody>
                    <a:bodyPr/>
                    <a:lstStyle/>
                    <a:p>
                      <a:pPr algn="ctr"/>
                      <a:r>
                        <a:rPr lang="en-GB" sz="1800" dirty="0"/>
                        <a:t>Withdrawn</a:t>
                      </a:r>
                    </a:p>
                  </a:txBody>
                  <a:tcPr marL="91453" marR="91453" marT="45721" marB="45721"/>
                </a:tc>
                <a:extLst>
                  <a:ext uri="{0D108BD9-81ED-4DB2-BD59-A6C34878D82A}">
                    <a16:rowId xmlns:a16="http://schemas.microsoft.com/office/drawing/2014/main" val="10005"/>
                  </a:ext>
                </a:extLst>
              </a:tr>
              <a:tr h="393103">
                <a:tc>
                  <a:txBody>
                    <a:bodyPr/>
                    <a:lstStyle/>
                    <a:p>
                      <a:pPr algn="ctr"/>
                      <a:r>
                        <a:rPr lang="en-GB" sz="1800" dirty="0"/>
                        <a:t>Depressed</a:t>
                      </a:r>
                    </a:p>
                  </a:txBody>
                  <a:tcPr marL="91453" marR="91453" marT="45721" marB="45721"/>
                </a:tc>
                <a:tc>
                  <a:txBody>
                    <a:bodyPr/>
                    <a:lstStyle/>
                    <a:p>
                      <a:pPr algn="ctr"/>
                      <a:r>
                        <a:rPr lang="en-GB" sz="1800" dirty="0"/>
                        <a:t>Fearful</a:t>
                      </a:r>
                    </a:p>
                  </a:txBody>
                  <a:tcPr marL="91453" marR="91453" marT="45721" marB="45721"/>
                </a:tc>
                <a:tc>
                  <a:txBody>
                    <a:bodyPr/>
                    <a:lstStyle/>
                    <a:p>
                      <a:pPr algn="ctr"/>
                      <a:r>
                        <a:rPr lang="en-GB" sz="1800" dirty="0"/>
                        <a:t>Panicked</a:t>
                      </a:r>
                    </a:p>
                  </a:txBody>
                  <a:tcPr marL="91453" marR="91453" marT="45721" marB="45721"/>
                </a:tc>
                <a:extLst>
                  <a:ext uri="{0D108BD9-81ED-4DB2-BD59-A6C34878D82A}">
                    <a16:rowId xmlns:a16="http://schemas.microsoft.com/office/drawing/2014/main" val="10006"/>
                  </a:ext>
                </a:extLst>
              </a:tr>
              <a:tr h="393103">
                <a:tc>
                  <a:txBody>
                    <a:bodyPr/>
                    <a:lstStyle/>
                    <a:p>
                      <a:pPr algn="ctr"/>
                      <a:r>
                        <a:rPr lang="en-GB" sz="1800" dirty="0"/>
                        <a:t>Naughty</a:t>
                      </a:r>
                    </a:p>
                  </a:txBody>
                  <a:tcPr marL="91453" marR="91453" marT="45721" marB="45721"/>
                </a:tc>
                <a:tc>
                  <a:txBody>
                    <a:bodyPr/>
                    <a:lstStyle/>
                    <a:p>
                      <a:pPr algn="ctr"/>
                      <a:r>
                        <a:rPr lang="en-GB" sz="1800" dirty="0"/>
                        <a:t>Hurt</a:t>
                      </a:r>
                    </a:p>
                  </a:txBody>
                  <a:tcPr marL="91453" marR="91453" marT="45721" marB="45721"/>
                </a:tc>
                <a:tc>
                  <a:txBody>
                    <a:bodyPr/>
                    <a:lstStyle/>
                    <a:p>
                      <a:pPr algn="ctr"/>
                      <a:r>
                        <a:rPr lang="en-GB" sz="1800" dirty="0"/>
                        <a:t>Ashamed</a:t>
                      </a:r>
                    </a:p>
                  </a:txBody>
                  <a:tcPr marL="91453" marR="91453" marT="45721" marB="45721"/>
                </a:tc>
                <a:extLst>
                  <a:ext uri="{0D108BD9-81ED-4DB2-BD59-A6C34878D82A}">
                    <a16:rowId xmlns:a16="http://schemas.microsoft.com/office/drawing/2014/main" val="10007"/>
                  </a:ext>
                </a:extLst>
              </a:tr>
              <a:tr h="393103">
                <a:tc>
                  <a:txBody>
                    <a:bodyPr/>
                    <a:lstStyle/>
                    <a:p>
                      <a:pPr algn="ctr"/>
                      <a:r>
                        <a:rPr lang="en-GB" sz="1800" dirty="0"/>
                        <a:t>Reluctant</a:t>
                      </a:r>
                    </a:p>
                  </a:txBody>
                  <a:tcPr marL="91453" marR="91453" marT="45721" marB="45721"/>
                </a:tc>
                <a:tc>
                  <a:txBody>
                    <a:bodyPr/>
                    <a:lstStyle/>
                    <a:p>
                      <a:pPr algn="ctr"/>
                      <a:r>
                        <a:rPr lang="en-GB" sz="1800" dirty="0"/>
                        <a:t>Judged</a:t>
                      </a:r>
                    </a:p>
                  </a:txBody>
                  <a:tcPr marL="91453" marR="91453" marT="45721" marB="45721"/>
                </a:tc>
                <a:tc>
                  <a:txBody>
                    <a:bodyPr/>
                    <a:lstStyle/>
                    <a:p>
                      <a:pPr algn="ctr"/>
                      <a:r>
                        <a:rPr lang="en-GB" sz="1800" dirty="0"/>
                        <a:t>Powerless</a:t>
                      </a:r>
                    </a:p>
                  </a:txBody>
                  <a:tcPr marL="91453" marR="91453" marT="45721" marB="45721"/>
                </a:tc>
                <a:extLst>
                  <a:ext uri="{0D108BD9-81ED-4DB2-BD59-A6C34878D82A}">
                    <a16:rowId xmlns:a16="http://schemas.microsoft.com/office/drawing/2014/main" val="10008"/>
                  </a:ext>
                </a:extLst>
              </a:tr>
              <a:tr h="393103">
                <a:tc>
                  <a:txBody>
                    <a:bodyPr/>
                    <a:lstStyle/>
                    <a:p>
                      <a:pPr algn="ctr"/>
                      <a:r>
                        <a:rPr lang="en-GB" sz="1800" dirty="0"/>
                        <a:t>Hopeless</a:t>
                      </a:r>
                    </a:p>
                  </a:txBody>
                  <a:tcPr marL="91453" marR="91453" marT="45721" marB="45721"/>
                </a:tc>
                <a:tc>
                  <a:txBody>
                    <a:bodyPr/>
                    <a:lstStyle/>
                    <a:p>
                      <a:pPr algn="ctr"/>
                      <a:r>
                        <a:rPr lang="en-GB" sz="1800" dirty="0"/>
                        <a:t>Useless</a:t>
                      </a:r>
                    </a:p>
                  </a:txBody>
                  <a:tcPr marL="91453" marR="91453" marT="45721" marB="45721"/>
                </a:tc>
                <a:tc>
                  <a:txBody>
                    <a:bodyPr/>
                    <a:lstStyle/>
                    <a:p>
                      <a:pPr algn="ctr"/>
                      <a:r>
                        <a:rPr lang="en-GB" sz="1800" dirty="0"/>
                        <a:t>Humiliated</a:t>
                      </a:r>
                    </a:p>
                  </a:txBody>
                  <a:tcPr marL="91453" marR="91453" marT="45721" marB="45721"/>
                </a:tc>
                <a:extLst>
                  <a:ext uri="{0D108BD9-81ED-4DB2-BD59-A6C34878D82A}">
                    <a16:rowId xmlns:a16="http://schemas.microsoft.com/office/drawing/2014/main" val="10009"/>
                  </a:ext>
                </a:extLst>
              </a:tr>
              <a:tr h="381780">
                <a:tc>
                  <a:txBody>
                    <a:bodyPr/>
                    <a:lstStyle/>
                    <a:p>
                      <a:pPr algn="ctr"/>
                      <a:r>
                        <a:rPr lang="en-GB" sz="1800" dirty="0"/>
                        <a:t>Defiant</a:t>
                      </a:r>
                    </a:p>
                  </a:txBody>
                  <a:tcPr marL="91453" marR="91453" marT="45721" marB="45721"/>
                </a:tc>
                <a:tc>
                  <a:txBody>
                    <a:bodyPr/>
                    <a:lstStyle/>
                    <a:p>
                      <a:pPr algn="ctr"/>
                      <a:r>
                        <a:rPr lang="en-GB" sz="1800" dirty="0"/>
                        <a:t>Tearful</a:t>
                      </a:r>
                    </a:p>
                  </a:txBody>
                  <a:tcPr marL="91453" marR="91453" marT="45721" marB="4572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Aggressive</a:t>
                      </a:r>
                    </a:p>
                  </a:txBody>
                  <a:tcPr marL="91453" marR="91453" marT="45721" marB="45721"/>
                </a:tc>
                <a:extLst>
                  <a:ext uri="{0D108BD9-81ED-4DB2-BD59-A6C34878D82A}">
                    <a16:rowId xmlns:a16="http://schemas.microsoft.com/office/drawing/2014/main" val="10010"/>
                  </a:ext>
                </a:extLst>
              </a:tr>
              <a:tr h="458236">
                <a:tc>
                  <a:txBody>
                    <a:bodyPr/>
                    <a:lstStyle/>
                    <a:p>
                      <a:pPr algn="ctr"/>
                      <a:r>
                        <a:rPr lang="en-GB" sz="1800" dirty="0"/>
                        <a:t>Excluded</a:t>
                      </a:r>
                    </a:p>
                  </a:txBody>
                  <a:tcPr marL="91453" marR="91453" marT="45721" marB="45721"/>
                </a:tc>
                <a:tc>
                  <a:txBody>
                    <a:bodyPr/>
                    <a:lstStyle/>
                    <a:p>
                      <a:pPr algn="ctr"/>
                      <a:r>
                        <a:rPr lang="en-GB" sz="1800" dirty="0"/>
                        <a:t>Unsure</a:t>
                      </a:r>
                    </a:p>
                  </a:txBody>
                  <a:tcPr marL="91453" marR="91453" marT="45721" marB="45721"/>
                </a:tc>
                <a:tc>
                  <a:txBody>
                    <a:bodyPr/>
                    <a:lstStyle/>
                    <a:p>
                      <a:pPr algn="ctr"/>
                      <a:r>
                        <a:rPr lang="en-GB" sz="1800" dirty="0"/>
                        <a:t>Frustrated</a:t>
                      </a:r>
                    </a:p>
                  </a:txBody>
                  <a:tcPr marL="91453" marR="91453" marT="45721" marB="45721"/>
                </a:tc>
                <a:extLst>
                  <a:ext uri="{0D108BD9-81ED-4DB2-BD59-A6C34878D82A}">
                    <a16:rowId xmlns:a16="http://schemas.microsoft.com/office/drawing/2014/main" val="10011"/>
                  </a:ext>
                </a:extLst>
              </a:tr>
            </a:tbl>
          </a:graphicData>
        </a:graphic>
      </p:graphicFrame>
      <p:sp>
        <p:nvSpPr>
          <p:cNvPr id="11" name="Title 2">
            <a:extLst>
              <a:ext uri="{FF2B5EF4-FFF2-40B4-BE49-F238E27FC236}">
                <a16:creationId xmlns:a16="http://schemas.microsoft.com/office/drawing/2014/main" id="{B81841A6-E917-41CE-88F8-1EE5FEA36D6E}"/>
              </a:ext>
            </a:extLst>
          </p:cNvPr>
          <p:cNvSpPr txBox="1">
            <a:spLocks noChangeArrowheads="1"/>
          </p:cNvSpPr>
          <p:nvPr/>
        </p:nvSpPr>
        <p:spPr bwMode="auto">
          <a:xfrm>
            <a:off x="6353176" y="90489"/>
            <a:ext cx="3882777"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Which anti-social feelings do we want to protect our children and families from experiencing?</a:t>
            </a:r>
          </a:p>
        </p:txBody>
      </p:sp>
      <p:sp>
        <p:nvSpPr>
          <p:cNvPr id="9" name="TextBox 8">
            <a:extLst>
              <a:ext uri="{FF2B5EF4-FFF2-40B4-BE49-F238E27FC236}">
                <a16:creationId xmlns:a16="http://schemas.microsoft.com/office/drawing/2014/main" id="{640A8FEA-7A9E-43B7-A5B3-1FA99E3FE9BF}"/>
              </a:ext>
            </a:extLst>
          </p:cNvPr>
          <p:cNvSpPr txBox="1"/>
          <p:nvPr/>
        </p:nvSpPr>
        <p:spPr>
          <a:xfrm>
            <a:off x="10235952" y="3247"/>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 letter&#10;&#10;Description automatically generated">
            <a:extLst>
              <a:ext uri="{FF2B5EF4-FFF2-40B4-BE49-F238E27FC236}">
                <a16:creationId xmlns:a16="http://schemas.microsoft.com/office/drawing/2014/main" id="{E427EA02-A84E-4CB7-ACCD-6971E2F0CD54}"/>
              </a:ext>
            </a:extLst>
          </p:cNvPr>
          <p:cNvPicPr>
            <a:picLocks noChangeAspect="1"/>
          </p:cNvPicPr>
          <p:nvPr/>
        </p:nvPicPr>
        <p:blipFill>
          <a:blip r:embed="rId3"/>
          <a:stretch>
            <a:fillRect/>
          </a:stretch>
        </p:blipFill>
        <p:spPr>
          <a:xfrm>
            <a:off x="2639616" y="0"/>
            <a:ext cx="6912768" cy="6858000"/>
          </a:xfrm>
          <a:prstGeom prst="rect">
            <a:avLst/>
          </a:prstGeom>
          <a:scene3d>
            <a:camera prst="orthographicFront">
              <a:rot lat="0" lon="21299989" rev="5400000"/>
            </a:camera>
            <a:lightRig rig="threePt" dir="t"/>
          </a:scene3d>
        </p:spPr>
      </p:pic>
      <p:sp>
        <p:nvSpPr>
          <p:cNvPr id="4" name="TextBox 3">
            <a:extLst>
              <a:ext uri="{FF2B5EF4-FFF2-40B4-BE49-F238E27FC236}">
                <a16:creationId xmlns:a16="http://schemas.microsoft.com/office/drawing/2014/main" id="{ED06E2AF-2ED6-42D8-B1F1-ECD8B941FAE8}"/>
              </a:ext>
            </a:extLst>
          </p:cNvPr>
          <p:cNvSpPr txBox="1"/>
          <p:nvPr/>
        </p:nvSpPr>
        <p:spPr>
          <a:xfrm>
            <a:off x="10235952" y="3247"/>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257" name="Rectangle 2">
            <a:extLst>
              <a:ext uri="{FF2B5EF4-FFF2-40B4-BE49-F238E27FC236}">
                <a16:creationId xmlns:a16="http://schemas.microsoft.com/office/drawing/2014/main" id="{726C2801-4412-4349-8AF8-3E33CD92A613}"/>
              </a:ext>
            </a:extLst>
          </p:cNvPr>
          <p:cNvSpPr>
            <a:spLocks noGrp="1" noChangeArrowheads="1"/>
          </p:cNvSpPr>
          <p:nvPr>
            <p:ph type="title"/>
          </p:nvPr>
        </p:nvSpPr>
        <p:spPr bwMode="auto">
          <a:xfrm>
            <a:off x="4360127" y="403045"/>
            <a:ext cx="7082731" cy="564091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fontScale="90000"/>
          </a:bodyPr>
          <a:lstStyle/>
          <a:p>
            <a:r>
              <a:rPr lang="en-US" altLang="en-US" sz="4800" kern="1200" dirty="0">
                <a:solidFill>
                  <a:schemeClr val="tx2"/>
                </a:solidFill>
                <a:latin typeface="+mn-lt"/>
                <a:ea typeface="+mj-ea"/>
                <a:cs typeface="+mj-cs"/>
              </a:rPr>
              <a:t>Let’s talk about discipline!</a:t>
            </a:r>
            <a:br>
              <a:rPr lang="en-US" altLang="en-US" sz="4800" kern="1200" dirty="0">
                <a:solidFill>
                  <a:schemeClr val="tx2"/>
                </a:solidFill>
                <a:latin typeface="+mn-lt"/>
                <a:ea typeface="+mj-ea"/>
                <a:cs typeface="+mj-cs"/>
              </a:rPr>
            </a:br>
            <a:br>
              <a:rPr lang="en-US" altLang="en-US" sz="4800" dirty="0">
                <a:solidFill>
                  <a:schemeClr val="tx2"/>
                </a:solidFill>
                <a:latin typeface="+mn-lt"/>
              </a:rPr>
            </a:br>
            <a:r>
              <a:rPr lang="en-US" altLang="en-US" sz="4800" kern="1200" dirty="0">
                <a:solidFill>
                  <a:schemeClr val="tx2"/>
                </a:solidFill>
                <a:latin typeface="+mn-lt"/>
                <a:ea typeface="+mj-ea"/>
                <a:cs typeface="+mj-cs"/>
              </a:rPr>
              <a:t>What is discipline?</a:t>
            </a:r>
            <a:br>
              <a:rPr lang="en-US" altLang="en-US" sz="4800" kern="1200" dirty="0">
                <a:solidFill>
                  <a:schemeClr val="tx2"/>
                </a:solidFill>
                <a:latin typeface="+mn-lt"/>
                <a:ea typeface="+mj-ea"/>
                <a:cs typeface="+mj-cs"/>
              </a:rPr>
            </a:br>
            <a:br>
              <a:rPr lang="en-US" altLang="en-US" sz="4800" kern="1200" dirty="0">
                <a:solidFill>
                  <a:schemeClr val="tx2"/>
                </a:solidFill>
                <a:latin typeface="+mn-lt"/>
                <a:ea typeface="+mj-ea"/>
                <a:cs typeface="+mj-cs"/>
              </a:rPr>
            </a:br>
            <a:r>
              <a:rPr lang="en-US" altLang="en-US" sz="4800" dirty="0">
                <a:solidFill>
                  <a:schemeClr val="tx2"/>
                </a:solidFill>
                <a:latin typeface="+mn-lt"/>
              </a:rPr>
              <a:t>What do you think of when you see the word discipline?</a:t>
            </a:r>
            <a:br>
              <a:rPr lang="en-US" altLang="en-US" sz="4800" dirty="0">
                <a:solidFill>
                  <a:schemeClr val="tx2"/>
                </a:solidFill>
                <a:latin typeface="+mn-lt"/>
              </a:rPr>
            </a:br>
            <a:br>
              <a:rPr lang="en-US" altLang="en-US" sz="4800" dirty="0">
                <a:solidFill>
                  <a:schemeClr val="tx2"/>
                </a:solidFill>
                <a:latin typeface="+mn-lt"/>
              </a:rPr>
            </a:br>
            <a:r>
              <a:rPr lang="en-US" altLang="en-US" sz="4800" dirty="0">
                <a:solidFill>
                  <a:schemeClr val="tx2"/>
                </a:solidFill>
                <a:latin typeface="+mn-lt"/>
              </a:rPr>
              <a:t>Negativity or Positivity?</a:t>
            </a:r>
            <a:endParaRPr lang="en-US" altLang="en-US" sz="4800" kern="1200" dirty="0">
              <a:solidFill>
                <a:schemeClr val="tx2"/>
              </a:solidFill>
              <a:latin typeface="+mn-lt"/>
              <a:ea typeface="+mj-ea"/>
              <a:cs typeface="+mj-cs"/>
            </a:endParaRPr>
          </a:p>
        </p:txBody>
      </p:sp>
      <p:pic>
        <p:nvPicPr>
          <p:cNvPr id="69" name="Graphic 68" descr="Head with Gears">
            <a:extLst>
              <a:ext uri="{FF2B5EF4-FFF2-40B4-BE49-F238E27FC236}">
                <a16:creationId xmlns:a16="http://schemas.microsoft.com/office/drawing/2014/main" id="{C86F746C-760C-A211-DD32-875FF1D34B3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76" name="Group 75">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77" name="Freeform: Shape 76">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8" name="Freeform: Shape 77">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Freeform: Shape 78">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8340392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6257"/>
                                        </p:tgtEl>
                                        <p:attrNameLst>
                                          <p:attrName>style.visibility</p:attrName>
                                        </p:attrNameLst>
                                      </p:cBhvr>
                                      <p:to>
                                        <p:strVal val="visible"/>
                                      </p:to>
                                    </p:set>
                                    <p:anim calcmode="lin" valueType="num">
                                      <p:cBhvr additive="base">
                                        <p:cTn id="7" dur="500" fill="hold"/>
                                        <p:tgtEl>
                                          <p:spTgt spid="96257"/>
                                        </p:tgtEl>
                                        <p:attrNameLst>
                                          <p:attrName>ppt_x</p:attrName>
                                        </p:attrNameLst>
                                      </p:cBhvr>
                                      <p:tavLst>
                                        <p:tav tm="0">
                                          <p:val>
                                            <p:strVal val="#ppt_x"/>
                                          </p:val>
                                        </p:tav>
                                        <p:tav tm="100000">
                                          <p:val>
                                            <p:strVal val="#ppt_x"/>
                                          </p:val>
                                        </p:tav>
                                      </p:tavLst>
                                    </p:anim>
                                    <p:anim calcmode="lin" valueType="num">
                                      <p:cBhvr additive="base">
                                        <p:cTn id="8" dur="500" fill="hold"/>
                                        <p:tgtEl>
                                          <p:spTgt spid="962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8306" name="Rectangle 3">
            <a:extLst>
              <a:ext uri="{FF2B5EF4-FFF2-40B4-BE49-F238E27FC236}">
                <a16:creationId xmlns:a16="http://schemas.microsoft.com/office/drawing/2014/main" id="{AA18C2F5-0D5F-AD49-A32D-F80EE0DF8FDE}"/>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r>
              <a:rPr lang="en-GB" altLang="en-US">
                <a:solidFill>
                  <a:srgbClr val="FFFFFF"/>
                </a:solidFill>
              </a:rPr>
              <a:t>Discipline definitions</a:t>
            </a:r>
            <a:br>
              <a:rPr lang="en-GB" altLang="en-US">
                <a:solidFill>
                  <a:srgbClr val="FFFFFF"/>
                </a:solidFill>
              </a:rPr>
            </a:br>
            <a:r>
              <a:rPr lang="en-GB" altLang="en-US">
                <a:solidFill>
                  <a:srgbClr val="FFFFFF"/>
                </a:solidFill>
              </a:rPr>
              <a:t> </a:t>
            </a:r>
            <a:endParaRPr lang="en-US" altLang="en-US">
              <a:solidFill>
                <a:srgbClr val="FFFFFF"/>
              </a:solidFill>
            </a:endParaRP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305" name="Rectangle 2">
            <a:extLst>
              <a:ext uri="{FF2B5EF4-FFF2-40B4-BE49-F238E27FC236}">
                <a16:creationId xmlns:a16="http://schemas.microsoft.com/office/drawing/2014/main" id="{D9C435A3-5FC2-5041-908F-FE0F625B5AF2}"/>
              </a:ext>
            </a:extLst>
          </p:cNvPr>
          <p:cNvSpPr>
            <a:spLocks noGrp="1" noChangeArrowheads="1"/>
          </p:cNvSpPr>
          <p:nvPr>
            <p:ph type="body" idx="1"/>
          </p:nvPr>
        </p:nvSpPr>
        <p:spPr>
          <a:xfrm>
            <a:off x="3980986" y="319088"/>
            <a:ext cx="8051180" cy="5585619"/>
          </a:xfrm>
        </p:spPr>
        <p:txBody>
          <a:bodyPr anchor="ctr">
            <a:normAutofit/>
          </a:bodyPr>
          <a:lstStyle/>
          <a:p>
            <a:pPr algn="ctr">
              <a:buFontTx/>
              <a:buNone/>
            </a:pPr>
            <a:r>
              <a:rPr lang="en-US" altLang="en-US" dirty="0"/>
              <a:t>  </a:t>
            </a:r>
            <a:r>
              <a:rPr lang="en-US" altLang="en-US" b="1" dirty="0"/>
              <a:t>External Discipline (Controlling Behaviour)</a:t>
            </a:r>
          </a:p>
          <a:p>
            <a:pPr algn="ctr">
              <a:buFontTx/>
              <a:buNone/>
            </a:pPr>
            <a:r>
              <a:rPr lang="en-US" altLang="en-US" dirty="0"/>
              <a:t>   Training people to obey rules or a code of behaviour, using punishment to correct disobedience. (noun, also known as external discipline)</a:t>
            </a:r>
          </a:p>
          <a:p>
            <a:pPr algn="ctr">
              <a:buFontTx/>
              <a:buNone/>
            </a:pPr>
            <a:endParaRPr lang="en-US" altLang="en-US" b="1" dirty="0"/>
          </a:p>
          <a:p>
            <a:pPr algn="ctr">
              <a:buFontTx/>
              <a:buNone/>
            </a:pPr>
            <a:r>
              <a:rPr lang="en-US" altLang="en-US" b="1" dirty="0"/>
              <a:t>Internal Discipline (Teaching Behaviour)</a:t>
            </a:r>
          </a:p>
          <a:p>
            <a:pPr algn="ctr">
              <a:buFontTx/>
              <a:buNone/>
            </a:pPr>
            <a:r>
              <a:rPr lang="en-US" altLang="en-US" dirty="0"/>
              <a:t>Train oneself to do something in a controlled and habitual way. (verb, also known as internal discipline)</a:t>
            </a:r>
          </a:p>
          <a:p>
            <a:endParaRPr lang="en-US" altLang="en-US" dirty="0"/>
          </a:p>
        </p:txBody>
      </p:sp>
    </p:spTree>
    <p:extLst>
      <p:ext uri="{BB962C8B-B14F-4D97-AF65-F5344CB8AC3E}">
        <p14:creationId xmlns:p14="http://schemas.microsoft.com/office/powerpoint/2010/main" val="23526744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8305">
                                            <p:txEl>
                                              <p:pRg st="0" end="0"/>
                                            </p:txEl>
                                          </p:spTgt>
                                        </p:tgtEl>
                                        <p:attrNameLst>
                                          <p:attrName>style.visibility</p:attrName>
                                        </p:attrNameLst>
                                      </p:cBhvr>
                                      <p:to>
                                        <p:strVal val="visible"/>
                                      </p:to>
                                    </p:set>
                                    <p:animEffect transition="in" filter="fade">
                                      <p:cBhvr>
                                        <p:cTn id="7" dur="500"/>
                                        <p:tgtEl>
                                          <p:spTgt spid="9830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8305">
                                            <p:txEl>
                                              <p:pRg st="1" end="1"/>
                                            </p:txEl>
                                          </p:spTgt>
                                        </p:tgtEl>
                                        <p:attrNameLst>
                                          <p:attrName>style.visibility</p:attrName>
                                        </p:attrNameLst>
                                      </p:cBhvr>
                                      <p:to>
                                        <p:strVal val="visible"/>
                                      </p:to>
                                    </p:set>
                                    <p:animEffect transition="in" filter="fade">
                                      <p:cBhvr>
                                        <p:cTn id="10" dur="500"/>
                                        <p:tgtEl>
                                          <p:spTgt spid="9830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8305">
                                            <p:txEl>
                                              <p:pRg st="3" end="3"/>
                                            </p:txEl>
                                          </p:spTgt>
                                        </p:tgtEl>
                                        <p:attrNameLst>
                                          <p:attrName>style.visibility</p:attrName>
                                        </p:attrNameLst>
                                      </p:cBhvr>
                                      <p:to>
                                        <p:strVal val="visible"/>
                                      </p:to>
                                    </p:set>
                                    <p:animEffect transition="in" filter="fade">
                                      <p:cBhvr>
                                        <p:cTn id="15" dur="500"/>
                                        <p:tgtEl>
                                          <p:spTgt spid="98305">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98305">
                                            <p:txEl>
                                              <p:pRg st="4" end="4"/>
                                            </p:txEl>
                                          </p:spTgt>
                                        </p:tgtEl>
                                        <p:attrNameLst>
                                          <p:attrName>style.visibility</p:attrName>
                                        </p:attrNameLst>
                                      </p:cBhvr>
                                      <p:to>
                                        <p:strVal val="visible"/>
                                      </p:to>
                                    </p:set>
                                    <p:animEffect transition="in" filter="fade">
                                      <p:cBhvr>
                                        <p:cTn id="18" dur="500"/>
                                        <p:tgtEl>
                                          <p:spTgt spid="9830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Text Box 3">
            <a:extLst>
              <a:ext uri="{FF2B5EF4-FFF2-40B4-BE49-F238E27FC236}">
                <a16:creationId xmlns:a16="http://schemas.microsoft.com/office/drawing/2014/main" id="{F6FAB19E-47F9-CE45-A8AA-C45AA8A96302}"/>
              </a:ext>
            </a:extLst>
          </p:cNvPr>
          <p:cNvSpPr txBox="1">
            <a:spLocks noChangeArrowheads="1"/>
          </p:cNvSpPr>
          <p:nvPr/>
        </p:nvSpPr>
        <p:spPr bwMode="auto">
          <a:xfrm>
            <a:off x="5690261" y="2850173"/>
            <a:ext cx="6586489" cy="378541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90000"/>
              </a:lnSpc>
              <a:spcBef>
                <a:spcPct val="50000"/>
              </a:spcBef>
              <a:spcAft>
                <a:spcPts val="0"/>
              </a:spcAft>
              <a:buClrTx/>
              <a:buSzTx/>
              <a:buFontTx/>
              <a:buNone/>
              <a:tabLst/>
              <a:defRPr/>
            </a:pPr>
            <a:r>
              <a:rPr kumimoji="0" lang="en-US" altLang="en-US" sz="4000" b="0" i="0" u="none" strike="noStrike" kern="1200" cap="none" spc="0" normalizeH="0" baseline="0" noProof="0" dirty="0">
                <a:ln>
                  <a:noFill/>
                </a:ln>
                <a:solidFill>
                  <a:prstClr val="black"/>
                </a:solidFill>
                <a:effectLst/>
                <a:uLnTx/>
                <a:uFillTx/>
                <a:latin typeface="Calibri" panose="020F0502020204030204"/>
                <a:ea typeface="+mn-ea"/>
                <a:cs typeface="+mn-cs"/>
              </a:rPr>
              <a:t>To create change we need to understand, not simply suppress, the behaviour.</a:t>
            </a:r>
          </a:p>
          <a:p>
            <a:pPr marL="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6980" name="Picture 126979" descr="Different coloured question marks">
            <a:extLst>
              <a:ext uri="{FF2B5EF4-FFF2-40B4-BE49-F238E27FC236}">
                <a16:creationId xmlns:a16="http://schemas.microsoft.com/office/drawing/2014/main" id="{1D3E1E6A-74F7-0607-E5CE-351F97FF3201}"/>
              </a:ext>
            </a:extLst>
          </p:cNvPr>
          <p:cNvPicPr>
            <a:picLocks noChangeAspect="1"/>
          </p:cNvPicPr>
          <p:nvPr/>
        </p:nvPicPr>
        <p:blipFill rotWithShape="1">
          <a:blip r:embed="rId3"/>
          <a:srcRect l="29033" r="32945"/>
          <a:stretch/>
        </p:blipFill>
        <p:spPr>
          <a:xfrm>
            <a:off x="20" y="10"/>
            <a:ext cx="4635571" cy="6857990"/>
          </a:xfrm>
          <a:prstGeom prst="rect">
            <a:avLst/>
          </a:prstGeom>
          <a:effectLst/>
        </p:spPr>
      </p:pic>
      <p:cxnSp>
        <p:nvCxnSpPr>
          <p:cNvPr id="126984" name="Straight Connector 12698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7B44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2500850"/>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5345" name="Rectangle 2">
            <a:extLst>
              <a:ext uri="{FF2B5EF4-FFF2-40B4-BE49-F238E27FC236}">
                <a16:creationId xmlns:a16="http://schemas.microsoft.com/office/drawing/2014/main" id="{B37264E2-32F7-8048-8B71-568177025EF7}"/>
              </a:ext>
            </a:extLst>
          </p:cNvPr>
          <p:cNvSpPr>
            <a:spLocks noGrp="1" noChangeArrowheads="1"/>
          </p:cNvSpPr>
          <p:nvPr>
            <p:ph type="title"/>
          </p:nvPr>
        </p:nvSpPr>
        <p:spPr bwMode="auto">
          <a:xfrm>
            <a:off x="792770" y="450323"/>
            <a:ext cx="3494362" cy="383709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pPr algn="r"/>
            <a:r>
              <a:rPr lang="en-US" altLang="en-US" sz="4000" kern="1200" dirty="0">
                <a:solidFill>
                  <a:schemeClr val="accent1"/>
                </a:solidFill>
                <a:latin typeface="+mn-lt"/>
                <a:ea typeface="+mj-ea"/>
                <a:cs typeface="+mj-cs"/>
              </a:rPr>
              <a:t>How can we control behaviour?</a:t>
            </a:r>
          </a:p>
        </p:txBody>
      </p:sp>
      <p:cxnSp>
        <p:nvCxnSpPr>
          <p:cNvPr id="73" name="Straight Connector 72">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6323" name="Rectangle 3">
            <a:extLst>
              <a:ext uri="{FF2B5EF4-FFF2-40B4-BE49-F238E27FC236}">
                <a16:creationId xmlns:a16="http://schemas.microsoft.com/office/drawing/2014/main" id="{4D96403A-9E95-C049-A99F-22C91EFE09D4}"/>
              </a:ext>
            </a:extLst>
          </p:cNvPr>
          <p:cNvSpPr>
            <a:spLocks noGrp="1" noChangeArrowheads="1"/>
          </p:cNvSpPr>
          <p:nvPr>
            <p:ph type="body" idx="1"/>
          </p:nvPr>
        </p:nvSpPr>
        <p:spPr>
          <a:xfrm>
            <a:off x="5021461" y="1633702"/>
            <a:ext cx="6250940" cy="3307410"/>
          </a:xfrm>
        </p:spPr>
        <p:txBody>
          <a:bodyPr vert="horz" lIns="91440" tIns="45720" rIns="91440" bIns="45720" rtlCol="0" anchor="b">
            <a:normAutofit fontScale="92500" lnSpcReduction="20000"/>
          </a:bodyPr>
          <a:lstStyle/>
          <a:p>
            <a:r>
              <a:rPr lang="en-US" altLang="en-US" dirty="0"/>
              <a:t>Dominating and imposing</a:t>
            </a:r>
          </a:p>
          <a:p>
            <a:r>
              <a:rPr lang="en-US" altLang="en-US" dirty="0"/>
              <a:t>Demanding obedience</a:t>
            </a:r>
          </a:p>
          <a:p>
            <a:r>
              <a:rPr lang="en-US" altLang="en-US" dirty="0"/>
              <a:t>Telling them what they must not do</a:t>
            </a:r>
          </a:p>
          <a:p>
            <a:r>
              <a:rPr lang="en-US" altLang="en-US" dirty="0"/>
              <a:t>Punishing them</a:t>
            </a:r>
          </a:p>
          <a:p>
            <a:r>
              <a:rPr lang="en-US" altLang="en-US" dirty="0"/>
              <a:t>Bribery  </a:t>
            </a:r>
          </a:p>
          <a:p>
            <a:r>
              <a:rPr lang="en-US" altLang="en-US" dirty="0"/>
              <a:t>Taking away all pleasurable experiences  </a:t>
            </a:r>
          </a:p>
          <a:p>
            <a:r>
              <a:rPr lang="en-US" altLang="en-US" dirty="0"/>
              <a:t>By shaming, belittling, embarrassing, and humiliating</a:t>
            </a:r>
          </a:p>
          <a:p>
            <a:endParaRPr lang="en-US" altLang="en-US" sz="1100" dirty="0"/>
          </a:p>
        </p:txBody>
      </p:sp>
      <p:sp>
        <p:nvSpPr>
          <p:cNvPr id="2" name="TextBox 1">
            <a:extLst>
              <a:ext uri="{FF2B5EF4-FFF2-40B4-BE49-F238E27FC236}">
                <a16:creationId xmlns:a16="http://schemas.microsoft.com/office/drawing/2014/main" id="{8DABAFFF-126F-E54A-A30A-F0D473BEE920}"/>
              </a:ext>
            </a:extLst>
          </p:cNvPr>
          <p:cNvSpPr txBox="1"/>
          <p:nvPr/>
        </p:nvSpPr>
        <p:spPr>
          <a:xfrm>
            <a:off x="389504" y="5359788"/>
            <a:ext cx="11480932" cy="1100431"/>
          </a:xfrm>
          <a:prstGeom prst="rect">
            <a:avLst/>
          </a:prstGeom>
        </p:spPr>
        <p:txBody>
          <a:bodyPr vert="horz" lIns="91440" tIns="45720" rIns="91440" bIns="45720" rtlCol="0">
            <a:noAutofit/>
          </a:bodyPr>
          <a:lstStyle/>
          <a:p>
            <a:pPr marR="0" lvl="0" algn="l" defTabSz="914400" rtl="0" eaLnBrk="1" fontAlgn="auto" latinLnBrk="0" hangingPunct="1">
              <a:lnSpc>
                <a:spcPct val="90000"/>
              </a:lnSpc>
              <a:spcBef>
                <a:spcPts val="0"/>
              </a:spcBef>
              <a:spcAft>
                <a:spcPts val="600"/>
              </a:spcAft>
              <a:buClrTx/>
              <a:buSzTx/>
              <a:tabLst/>
              <a:defRPr/>
            </a:pPr>
            <a:r>
              <a:rPr kumimoji="0" lang="en-US" sz="2000" b="0" i="0" u="none" strike="noStrike" kern="1200" cap="none" spc="0" normalizeH="0" baseline="0" noProof="0" dirty="0">
                <a:ln>
                  <a:noFill/>
                </a:ln>
                <a:solidFill>
                  <a:prstClr val="black"/>
                </a:solidFill>
                <a:effectLst/>
                <a:uLnTx/>
                <a:uFillTx/>
                <a:latin typeface="Calibri" panose="020F0502020204030204"/>
              </a:rPr>
              <a:t>The focus here, is based around </a:t>
            </a:r>
            <a:r>
              <a:rPr kumimoji="0" lang="en-US" sz="2000" b="1" i="1" u="none" strike="noStrike" kern="1200" cap="none" spc="0" normalizeH="0" baseline="0" noProof="0" dirty="0">
                <a:ln>
                  <a:noFill/>
                </a:ln>
                <a:solidFill>
                  <a:prstClr val="black"/>
                </a:solidFill>
                <a:effectLst/>
                <a:uLnTx/>
                <a:uFillTx/>
                <a:latin typeface="Calibri" panose="020F0502020204030204"/>
              </a:rPr>
              <a:t>controlling</a:t>
            </a:r>
            <a:r>
              <a:rPr kumimoji="0" lang="en-US" sz="2000" b="0" i="0" u="none" strike="noStrike" kern="1200" cap="none" spc="0" normalizeH="0" baseline="0" noProof="0" dirty="0">
                <a:ln>
                  <a:noFill/>
                </a:ln>
                <a:solidFill>
                  <a:prstClr val="black"/>
                </a:solidFill>
                <a:effectLst/>
                <a:uLnTx/>
                <a:uFillTx/>
                <a:latin typeface="Calibri" panose="020F0502020204030204"/>
              </a:rPr>
              <a:t> your child’s behaviour. This leads to short-term change at best.</a:t>
            </a:r>
          </a:p>
          <a:p>
            <a:pPr marR="0" lvl="0" algn="l" defTabSz="914400" rtl="0" eaLnBrk="1" fontAlgn="auto" latinLnBrk="0" hangingPunct="1">
              <a:lnSpc>
                <a:spcPct val="90000"/>
              </a:lnSpc>
              <a:spcBef>
                <a:spcPts val="0"/>
              </a:spcBef>
              <a:spcAft>
                <a:spcPts val="600"/>
              </a:spcAft>
              <a:buClrTx/>
              <a:buSzTx/>
              <a:tabLst/>
              <a:defRPr/>
            </a:pPr>
            <a:r>
              <a:rPr lang="en-US" sz="2000" dirty="0">
                <a:solidFill>
                  <a:prstClr val="black"/>
                </a:solidFill>
                <a:latin typeface="Calibri" panose="020F0502020204030204"/>
              </a:rPr>
              <a:t>The </a:t>
            </a:r>
            <a:r>
              <a:rPr lang="en-US" sz="2000" b="1" i="1" dirty="0">
                <a:solidFill>
                  <a:prstClr val="black"/>
                </a:solidFill>
                <a:latin typeface="Calibri" panose="020F0502020204030204"/>
              </a:rPr>
              <a:t>rule</a:t>
            </a:r>
            <a:r>
              <a:rPr lang="en-US" sz="2000" dirty="0">
                <a:solidFill>
                  <a:prstClr val="black"/>
                </a:solidFill>
                <a:latin typeface="Calibri" panose="020F0502020204030204"/>
              </a:rPr>
              <a:t> about behaviour becomes more important than the </a:t>
            </a:r>
            <a:r>
              <a:rPr lang="en-US" sz="2000" b="1" i="1" dirty="0">
                <a:solidFill>
                  <a:prstClr val="black"/>
                </a:solidFill>
                <a:latin typeface="Calibri" panose="020F0502020204030204"/>
              </a:rPr>
              <a:t>reason</a:t>
            </a:r>
            <a:r>
              <a:rPr lang="en-US" sz="2000" dirty="0">
                <a:solidFill>
                  <a:prstClr val="black"/>
                </a:solidFill>
                <a:latin typeface="Calibri" panose="020F0502020204030204"/>
              </a:rPr>
              <a:t> behind the behaviour. </a:t>
            </a: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Tree>
    <p:extLst>
      <p:ext uri="{BB962C8B-B14F-4D97-AF65-F5344CB8AC3E}">
        <p14:creationId xmlns:p14="http://schemas.microsoft.com/office/powerpoint/2010/main" val="15550225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63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63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63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63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632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632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
                                            <p:txEl>
                                              <p:pRg st="0" end="0"/>
                                            </p:txEl>
                                          </p:spTgt>
                                        </p:tgtEl>
                                        <p:attrNameLst>
                                          <p:attrName>style.visibility</p:attrName>
                                        </p:attrNameLst>
                                      </p:cBhvr>
                                      <p:to>
                                        <p:strVal val="visible"/>
                                      </p:to>
                                    </p:set>
                                    <p:animEffect transition="in" filter="fade">
                                      <p:cBhvr>
                                        <p:cTn id="35" dur="500"/>
                                        <p:tgtEl>
                                          <p:spTgt spid="2">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
                                            <p:txEl>
                                              <p:pRg st="1" end="1"/>
                                            </p:txEl>
                                          </p:spTgt>
                                        </p:tgtEl>
                                        <p:attrNameLst>
                                          <p:attrName>style.visibility</p:attrName>
                                        </p:attrNameLst>
                                      </p:cBhvr>
                                      <p:to>
                                        <p:strVal val="visible"/>
                                      </p:to>
                                    </p:set>
                                    <p:animEffect transition="in" filter="fade">
                                      <p:cBhvr>
                                        <p:cTn id="40"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4E957-62B6-10BE-4CFD-5EC0F8A3DAE2}"/>
              </a:ext>
            </a:extLst>
          </p:cNvPr>
          <p:cNvSpPr>
            <a:spLocks noGrp="1"/>
          </p:cNvSpPr>
          <p:nvPr>
            <p:ph type="title"/>
          </p:nvPr>
        </p:nvSpPr>
        <p:spPr>
          <a:xfrm>
            <a:off x="381000" y="28088"/>
            <a:ext cx="7502912" cy="1325563"/>
          </a:xfrm>
        </p:spPr>
        <p:txBody>
          <a:bodyPr>
            <a:normAutofit/>
          </a:bodyPr>
          <a:lstStyle/>
          <a:p>
            <a:r>
              <a:rPr lang="en-GB" b="1" dirty="0"/>
              <a:t>Dr Bruce Perry’s Model </a:t>
            </a:r>
            <a:br>
              <a:rPr lang="en-GB" b="1" dirty="0"/>
            </a:br>
            <a:r>
              <a:rPr lang="en-GB" sz="2000" b="1" dirty="0"/>
              <a:t>(</a:t>
            </a:r>
            <a:r>
              <a:rPr lang="en-GB" sz="2000" b="1" dirty="0" err="1"/>
              <a:t>Neurosequential</a:t>
            </a:r>
            <a:r>
              <a:rPr lang="en-GB" sz="2000" b="1" dirty="0"/>
              <a:t> Modelling)</a:t>
            </a:r>
          </a:p>
        </p:txBody>
      </p:sp>
      <p:sp>
        <p:nvSpPr>
          <p:cNvPr id="3" name="Content Placeholder 2">
            <a:extLst>
              <a:ext uri="{FF2B5EF4-FFF2-40B4-BE49-F238E27FC236}">
                <a16:creationId xmlns:a16="http://schemas.microsoft.com/office/drawing/2014/main" id="{0C38D36D-E9AD-DD62-070C-F4ED5E576286}"/>
              </a:ext>
            </a:extLst>
          </p:cNvPr>
          <p:cNvSpPr>
            <a:spLocks noGrp="1"/>
          </p:cNvSpPr>
          <p:nvPr>
            <p:ph idx="1"/>
          </p:nvPr>
        </p:nvSpPr>
        <p:spPr>
          <a:xfrm>
            <a:off x="169126" y="1537010"/>
            <a:ext cx="9554737" cy="4886091"/>
          </a:xfrm>
        </p:spPr>
        <p:txBody>
          <a:bodyPr>
            <a:normAutofit fontScale="85000" lnSpcReduction="20000"/>
          </a:bodyPr>
          <a:lstStyle/>
          <a:p>
            <a:pPr marL="514350" indent="-514350">
              <a:buFont typeface="+mj-lt"/>
              <a:buAutoNum type="arabicPeriod"/>
            </a:pPr>
            <a:r>
              <a:rPr lang="en-GB" b="1" dirty="0"/>
              <a:t>Regulate</a:t>
            </a:r>
            <a:r>
              <a:rPr lang="en-GB" dirty="0"/>
              <a:t> – Get your child regulated first. Calm their survival response. Examples may be: Play, Food, Rest, Music, Creative Activities, Movement, Quiet Safe Spaces.</a:t>
            </a:r>
          </a:p>
          <a:p>
            <a:pPr marL="514350" indent="-514350">
              <a:buFont typeface="+mj-lt"/>
              <a:buAutoNum type="arabicPeriod"/>
            </a:pPr>
            <a:endParaRPr lang="en-GB" dirty="0"/>
          </a:p>
          <a:p>
            <a:pPr marL="514350" indent="-514350">
              <a:buFont typeface="+mj-lt"/>
              <a:buAutoNum type="arabicPeriod"/>
            </a:pPr>
            <a:r>
              <a:rPr lang="en-GB" b="1" dirty="0"/>
              <a:t>Relate</a:t>
            </a:r>
            <a:r>
              <a:rPr lang="en-GB" dirty="0"/>
              <a:t> – Connection! What’s your relationship like with them? Children don’t care what we know until they know that we care! Connect with them through:  </a:t>
            </a:r>
            <a:r>
              <a:rPr lang="en-GB" dirty="0">
                <a:hlinkClick r:id="rId2"/>
              </a:rPr>
              <a:t>Empathy</a:t>
            </a:r>
            <a:r>
              <a:rPr lang="en-GB" dirty="0"/>
              <a:t>, compassion, listening, tone of voice, body language.</a:t>
            </a:r>
          </a:p>
          <a:p>
            <a:pPr marL="0" indent="0">
              <a:buNone/>
            </a:pPr>
            <a:r>
              <a:rPr lang="en-GB" dirty="0"/>
              <a:t>The order in which our children process information is firstly, our tone of voice, secondly, our body language and facial expression, then finally our words. In that order!</a:t>
            </a:r>
          </a:p>
          <a:p>
            <a:pPr marL="514350" indent="-514350">
              <a:buFont typeface="+mj-lt"/>
              <a:buAutoNum type="arabicPeriod"/>
            </a:pPr>
            <a:endParaRPr lang="en-GB" dirty="0"/>
          </a:p>
          <a:p>
            <a:pPr marL="0" indent="0">
              <a:buNone/>
            </a:pPr>
            <a:r>
              <a:rPr lang="en-GB" b="1"/>
              <a:t> 3. </a:t>
            </a:r>
            <a:r>
              <a:rPr lang="en-GB" b="1" dirty="0"/>
              <a:t>Reason</a:t>
            </a:r>
            <a:r>
              <a:rPr lang="en-GB" dirty="0"/>
              <a:t> – Once they’re regulated, calm and connected, then they may be ready to reason with us. To be able to reflect, to learn and to engage and to solve problems. To reason.</a:t>
            </a:r>
          </a:p>
        </p:txBody>
      </p:sp>
      <p:pic>
        <p:nvPicPr>
          <p:cNvPr id="4" name="Picture 3">
            <a:extLst>
              <a:ext uri="{FF2B5EF4-FFF2-40B4-BE49-F238E27FC236}">
                <a16:creationId xmlns:a16="http://schemas.microsoft.com/office/drawing/2014/main" id="{A695E39F-84AF-7A2B-12C3-9DABC9FE0470}"/>
              </a:ext>
            </a:extLst>
          </p:cNvPr>
          <p:cNvPicPr>
            <a:picLocks noChangeAspect="1"/>
          </p:cNvPicPr>
          <p:nvPr/>
        </p:nvPicPr>
        <p:blipFill>
          <a:blip r:embed="rId3"/>
          <a:stretch>
            <a:fillRect/>
          </a:stretch>
        </p:blipFill>
        <p:spPr>
          <a:xfrm>
            <a:off x="9990564" y="56883"/>
            <a:ext cx="1742066" cy="1758909"/>
          </a:xfrm>
          <a:prstGeom prst="rect">
            <a:avLst/>
          </a:prstGeom>
        </p:spPr>
      </p:pic>
    </p:spTree>
    <p:extLst>
      <p:ext uri="{BB962C8B-B14F-4D97-AF65-F5344CB8AC3E}">
        <p14:creationId xmlns:p14="http://schemas.microsoft.com/office/powerpoint/2010/main" val="1744339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Rectangle 2">
            <a:extLst>
              <a:ext uri="{FF2B5EF4-FFF2-40B4-BE49-F238E27FC236}">
                <a16:creationId xmlns:a16="http://schemas.microsoft.com/office/drawing/2014/main" id="{659C50FF-7569-E640-9B15-B71809AE5F3E}"/>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GB" altLang="en-US" sz="4000" dirty="0">
                <a:solidFill>
                  <a:schemeClr val="tx1"/>
                </a:solidFill>
                <a:latin typeface="+mn-lt"/>
              </a:rPr>
              <a:t>How can we </a:t>
            </a:r>
            <a:r>
              <a:rPr lang="en-GB" altLang="en-US" sz="4000" u="sng" dirty="0">
                <a:solidFill>
                  <a:schemeClr val="tx1"/>
                </a:solidFill>
                <a:latin typeface="+mn-lt"/>
              </a:rPr>
              <a:t>teach</a:t>
            </a:r>
            <a:r>
              <a:rPr lang="en-GB" altLang="en-US" sz="4000" dirty="0">
                <a:solidFill>
                  <a:schemeClr val="tx1"/>
                </a:solidFill>
                <a:latin typeface="+mn-lt"/>
              </a:rPr>
              <a:t> behaviour?</a:t>
            </a:r>
          </a:p>
        </p:txBody>
      </p:sp>
      <p:sp>
        <p:nvSpPr>
          <p:cNvPr id="187394" name="Rectangle 3">
            <a:extLst>
              <a:ext uri="{FF2B5EF4-FFF2-40B4-BE49-F238E27FC236}">
                <a16:creationId xmlns:a16="http://schemas.microsoft.com/office/drawing/2014/main" id="{3FFD6C63-DA12-DE43-A4A6-D3CB0B281897}"/>
              </a:ext>
            </a:extLst>
          </p:cNvPr>
          <p:cNvSpPr>
            <a:spLocks noGrp="1" noChangeArrowheads="1"/>
          </p:cNvSpPr>
          <p:nvPr>
            <p:ph type="body" idx="1"/>
          </p:nvPr>
        </p:nvSpPr>
        <p:spPr>
          <a:xfrm>
            <a:off x="602166" y="1471971"/>
            <a:ext cx="11084311" cy="4525962"/>
          </a:xfrm>
          <a:noFill/>
        </p:spPr>
        <p:txBody>
          <a:bodyPr>
            <a:normAutofit lnSpcReduction="10000"/>
          </a:bodyPr>
          <a:lstStyle/>
          <a:p>
            <a:pPr>
              <a:lnSpc>
                <a:spcPct val="90000"/>
              </a:lnSpc>
            </a:pPr>
            <a:r>
              <a:rPr lang="en-GB" altLang="en-US" dirty="0"/>
              <a:t>Relationships </a:t>
            </a:r>
          </a:p>
          <a:p>
            <a:pPr>
              <a:lnSpc>
                <a:spcPct val="90000"/>
              </a:lnSpc>
            </a:pPr>
            <a:r>
              <a:rPr lang="en-GB" altLang="en-US" dirty="0"/>
              <a:t>Role modelling the behaviour we want to see</a:t>
            </a:r>
          </a:p>
          <a:p>
            <a:pPr>
              <a:lnSpc>
                <a:spcPct val="90000"/>
              </a:lnSpc>
            </a:pPr>
            <a:r>
              <a:rPr lang="en-GB" altLang="en-US" dirty="0"/>
              <a:t>Being consistent in our approach</a:t>
            </a:r>
          </a:p>
          <a:p>
            <a:pPr>
              <a:lnSpc>
                <a:spcPct val="90000"/>
              </a:lnSpc>
            </a:pPr>
            <a:r>
              <a:rPr lang="en-GB" altLang="en-US" dirty="0"/>
              <a:t>Scripts and routines</a:t>
            </a:r>
          </a:p>
          <a:p>
            <a:pPr>
              <a:lnSpc>
                <a:spcPct val="90000"/>
              </a:lnSpc>
            </a:pPr>
            <a:r>
              <a:rPr lang="en-GB" altLang="en-US" dirty="0"/>
              <a:t>Putting the emphasis on what we want to see, NOT what we don’t.</a:t>
            </a:r>
          </a:p>
          <a:p>
            <a:pPr>
              <a:lnSpc>
                <a:spcPct val="90000"/>
              </a:lnSpc>
            </a:pPr>
            <a:r>
              <a:rPr lang="en-GB" altLang="en-US" dirty="0"/>
              <a:t>Planning – doing something different to meet their needs</a:t>
            </a:r>
          </a:p>
          <a:p>
            <a:pPr>
              <a:lnSpc>
                <a:spcPct val="90000"/>
              </a:lnSpc>
            </a:pPr>
            <a:r>
              <a:rPr lang="en-GB" altLang="en-US" dirty="0"/>
              <a:t>Positive reinforcement - catch them getting it right</a:t>
            </a:r>
          </a:p>
          <a:p>
            <a:pPr>
              <a:lnSpc>
                <a:spcPct val="90000"/>
              </a:lnSpc>
            </a:pPr>
            <a:r>
              <a:rPr lang="en-GB" altLang="en-US" dirty="0"/>
              <a:t>Feedback and recognition – eg telling them how you felt and others too!</a:t>
            </a:r>
          </a:p>
          <a:p>
            <a:pPr>
              <a:lnSpc>
                <a:spcPct val="90000"/>
              </a:lnSpc>
            </a:pPr>
            <a:r>
              <a:rPr lang="en-GB" altLang="en-US" dirty="0"/>
              <a:t>Comfort and forgiveness – </a:t>
            </a:r>
            <a:r>
              <a:rPr lang="en-GB" altLang="en-US" i="1" dirty="0"/>
              <a:t>really</a:t>
            </a:r>
            <a:r>
              <a:rPr lang="en-GB" altLang="en-US" dirty="0"/>
              <a:t> forgiving them for something they did</a:t>
            </a:r>
          </a:p>
        </p:txBody>
      </p:sp>
      <p:sp>
        <p:nvSpPr>
          <p:cNvPr id="2" name="TextBox 1">
            <a:extLst>
              <a:ext uri="{FF2B5EF4-FFF2-40B4-BE49-F238E27FC236}">
                <a16:creationId xmlns:a16="http://schemas.microsoft.com/office/drawing/2014/main" id="{179040E8-BC91-5744-9AF2-845DE0B95C1A}"/>
              </a:ext>
            </a:extLst>
          </p:cNvPr>
          <p:cNvSpPr txBox="1"/>
          <p:nvPr/>
        </p:nvSpPr>
        <p:spPr>
          <a:xfrm>
            <a:off x="1175693" y="5997933"/>
            <a:ext cx="10178107"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And this is how we get long term change. Always ask the question,  ‘What does my child need to learn and how am I going to teach them?</a:t>
            </a:r>
          </a:p>
        </p:txBody>
      </p:sp>
    </p:spTree>
    <p:extLst>
      <p:ext uri="{BB962C8B-B14F-4D97-AF65-F5344CB8AC3E}">
        <p14:creationId xmlns:p14="http://schemas.microsoft.com/office/powerpoint/2010/main" val="7167577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7394">
                                            <p:txEl>
                                              <p:pRg st="0" end="0"/>
                                            </p:txEl>
                                          </p:spTgt>
                                        </p:tgtEl>
                                        <p:attrNameLst>
                                          <p:attrName>style.visibility</p:attrName>
                                        </p:attrNameLst>
                                      </p:cBhvr>
                                      <p:to>
                                        <p:strVal val="visible"/>
                                      </p:to>
                                    </p:set>
                                    <p:animEffect transition="in" filter="fade">
                                      <p:cBhvr>
                                        <p:cTn id="7" dur="500"/>
                                        <p:tgtEl>
                                          <p:spTgt spid="18739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7394">
                                            <p:txEl>
                                              <p:pRg st="1" end="1"/>
                                            </p:txEl>
                                          </p:spTgt>
                                        </p:tgtEl>
                                        <p:attrNameLst>
                                          <p:attrName>style.visibility</p:attrName>
                                        </p:attrNameLst>
                                      </p:cBhvr>
                                      <p:to>
                                        <p:strVal val="visible"/>
                                      </p:to>
                                    </p:set>
                                    <p:animEffect transition="in" filter="fade">
                                      <p:cBhvr>
                                        <p:cTn id="12" dur="500"/>
                                        <p:tgtEl>
                                          <p:spTgt spid="18739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7394">
                                            <p:txEl>
                                              <p:pRg st="2" end="2"/>
                                            </p:txEl>
                                          </p:spTgt>
                                        </p:tgtEl>
                                        <p:attrNameLst>
                                          <p:attrName>style.visibility</p:attrName>
                                        </p:attrNameLst>
                                      </p:cBhvr>
                                      <p:to>
                                        <p:strVal val="visible"/>
                                      </p:to>
                                    </p:set>
                                    <p:animEffect transition="in" filter="fade">
                                      <p:cBhvr>
                                        <p:cTn id="17" dur="500"/>
                                        <p:tgtEl>
                                          <p:spTgt spid="18739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7394">
                                            <p:txEl>
                                              <p:pRg st="3" end="3"/>
                                            </p:txEl>
                                          </p:spTgt>
                                        </p:tgtEl>
                                        <p:attrNameLst>
                                          <p:attrName>style.visibility</p:attrName>
                                        </p:attrNameLst>
                                      </p:cBhvr>
                                      <p:to>
                                        <p:strVal val="visible"/>
                                      </p:to>
                                    </p:set>
                                    <p:animEffect transition="in" filter="fade">
                                      <p:cBhvr>
                                        <p:cTn id="22" dur="500"/>
                                        <p:tgtEl>
                                          <p:spTgt spid="18739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7394">
                                            <p:txEl>
                                              <p:pRg st="4" end="4"/>
                                            </p:txEl>
                                          </p:spTgt>
                                        </p:tgtEl>
                                        <p:attrNameLst>
                                          <p:attrName>style.visibility</p:attrName>
                                        </p:attrNameLst>
                                      </p:cBhvr>
                                      <p:to>
                                        <p:strVal val="visible"/>
                                      </p:to>
                                    </p:set>
                                    <p:animEffect transition="in" filter="fade">
                                      <p:cBhvr>
                                        <p:cTn id="27" dur="500"/>
                                        <p:tgtEl>
                                          <p:spTgt spid="18739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7394">
                                            <p:txEl>
                                              <p:pRg st="5" end="5"/>
                                            </p:txEl>
                                          </p:spTgt>
                                        </p:tgtEl>
                                        <p:attrNameLst>
                                          <p:attrName>style.visibility</p:attrName>
                                        </p:attrNameLst>
                                      </p:cBhvr>
                                      <p:to>
                                        <p:strVal val="visible"/>
                                      </p:to>
                                    </p:set>
                                    <p:animEffect transition="in" filter="fade">
                                      <p:cBhvr>
                                        <p:cTn id="32" dur="500"/>
                                        <p:tgtEl>
                                          <p:spTgt spid="18739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7394">
                                            <p:txEl>
                                              <p:pRg st="6" end="6"/>
                                            </p:txEl>
                                          </p:spTgt>
                                        </p:tgtEl>
                                        <p:attrNameLst>
                                          <p:attrName>style.visibility</p:attrName>
                                        </p:attrNameLst>
                                      </p:cBhvr>
                                      <p:to>
                                        <p:strVal val="visible"/>
                                      </p:to>
                                    </p:set>
                                    <p:animEffect transition="in" filter="fade">
                                      <p:cBhvr>
                                        <p:cTn id="37" dur="500"/>
                                        <p:tgtEl>
                                          <p:spTgt spid="18739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87394">
                                            <p:txEl>
                                              <p:pRg st="7" end="7"/>
                                            </p:txEl>
                                          </p:spTgt>
                                        </p:tgtEl>
                                        <p:attrNameLst>
                                          <p:attrName>style.visibility</p:attrName>
                                        </p:attrNameLst>
                                      </p:cBhvr>
                                      <p:to>
                                        <p:strVal val="visible"/>
                                      </p:to>
                                    </p:set>
                                    <p:animEffect transition="in" filter="fade">
                                      <p:cBhvr>
                                        <p:cTn id="42" dur="500"/>
                                        <p:tgtEl>
                                          <p:spTgt spid="18739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87394">
                                            <p:txEl>
                                              <p:pRg st="8" end="8"/>
                                            </p:txEl>
                                          </p:spTgt>
                                        </p:tgtEl>
                                        <p:attrNameLst>
                                          <p:attrName>style.visibility</p:attrName>
                                        </p:attrNameLst>
                                      </p:cBhvr>
                                      <p:to>
                                        <p:strVal val="visible"/>
                                      </p:to>
                                    </p:set>
                                    <p:animEffect transition="in" filter="fade">
                                      <p:cBhvr>
                                        <p:cTn id="47" dur="500"/>
                                        <p:tgtEl>
                                          <p:spTgt spid="18739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3">
            <a:extLst>
              <a:ext uri="{FF2B5EF4-FFF2-40B4-BE49-F238E27FC236}">
                <a16:creationId xmlns:a16="http://schemas.microsoft.com/office/drawing/2014/main" id="{1ECC6EA2-7925-F046-91B6-C008D9351A92}"/>
              </a:ext>
            </a:extLst>
          </p:cNvPr>
          <p:cNvSpPr>
            <a:spLocks noGrp="1" noChangeArrowheads="1"/>
          </p:cNvSpPr>
          <p:nvPr>
            <p:ph type="body" idx="1"/>
          </p:nvPr>
        </p:nvSpPr>
        <p:spPr>
          <a:xfrm>
            <a:off x="2082801" y="1844676"/>
            <a:ext cx="8137525" cy="4824413"/>
          </a:xfrm>
          <a:noFill/>
        </p:spPr>
        <p:txBody>
          <a:bodyPr/>
          <a:lstStyle/>
          <a:p>
            <a:pPr>
              <a:buFontTx/>
              <a:buNone/>
            </a:pPr>
            <a:r>
              <a:rPr lang="en-GB" altLang="en-US"/>
              <a:t>   </a:t>
            </a:r>
            <a:r>
              <a:rPr lang="en-GB" altLang="en-US">
                <a:solidFill>
                  <a:srgbClr val="3333CC"/>
                </a:solidFill>
              </a:rPr>
              <a:t>The move from external discipline to internal discipline is the journey from child to adult. We all need to help young people on this journey. </a:t>
            </a:r>
          </a:p>
          <a:p>
            <a:pPr>
              <a:buFontTx/>
              <a:buNone/>
            </a:pPr>
            <a:r>
              <a:rPr lang="en-GB" altLang="en-US">
                <a:solidFill>
                  <a:srgbClr val="3333CC"/>
                </a:solidFill>
              </a:rPr>
              <a:t>                                           </a:t>
            </a:r>
            <a:r>
              <a:rPr lang="en-GB" altLang="en-US" sz="2400">
                <a:solidFill>
                  <a:srgbClr val="3333CC"/>
                </a:solidFill>
              </a:rPr>
              <a:t>Angela Wadham 2009</a:t>
            </a:r>
          </a:p>
          <a:p>
            <a:endParaRPr lang="en-GB" altLang="en-US" sz="2400">
              <a:solidFill>
                <a:srgbClr val="3333CC"/>
              </a:solidFill>
            </a:endParaRPr>
          </a:p>
          <a:p>
            <a:pPr>
              <a:buFontTx/>
              <a:buNone/>
            </a:pPr>
            <a:endParaRPr lang="en-GB" altLang="en-US" sz="2400"/>
          </a:p>
          <a:p>
            <a:pPr>
              <a:buFontTx/>
              <a:buNone/>
            </a:pPr>
            <a:endParaRPr lang="en-GB" altLang="en-US"/>
          </a:p>
        </p:txBody>
      </p:sp>
    </p:spTree>
    <p:extLst>
      <p:ext uri="{BB962C8B-B14F-4D97-AF65-F5344CB8AC3E}">
        <p14:creationId xmlns:p14="http://schemas.microsoft.com/office/powerpoint/2010/main" val="313225339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3121" name="Straight Connector 4">
            <a:extLst>
              <a:ext uri="{FF2B5EF4-FFF2-40B4-BE49-F238E27FC236}">
                <a16:creationId xmlns:a16="http://schemas.microsoft.com/office/drawing/2014/main" id="{E5508876-FEA8-1F48-A0F4-BDE6917FD897}"/>
              </a:ext>
            </a:extLst>
          </p:cNvPr>
          <p:cNvCxnSpPr>
            <a:cxnSpLocks noChangeShapeType="1"/>
          </p:cNvCxnSpPr>
          <p:nvPr/>
        </p:nvCxnSpPr>
        <p:spPr bwMode="auto">
          <a:xfrm rot="16200000" flipH="1">
            <a:off x="666751" y="3357563"/>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2" name="Straight Connector 6">
            <a:extLst>
              <a:ext uri="{FF2B5EF4-FFF2-40B4-BE49-F238E27FC236}">
                <a16:creationId xmlns:a16="http://schemas.microsoft.com/office/drawing/2014/main" id="{3A02ED67-CA15-264B-AA77-367B45485D48}"/>
              </a:ext>
            </a:extLst>
          </p:cNvPr>
          <p:cNvCxnSpPr>
            <a:cxnSpLocks noChangeShapeType="1"/>
          </p:cNvCxnSpPr>
          <p:nvPr/>
        </p:nvCxnSpPr>
        <p:spPr bwMode="auto">
          <a:xfrm rot="16200000" flipH="1">
            <a:off x="2095501" y="3357563"/>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3" name="Straight Connector 7">
            <a:extLst>
              <a:ext uri="{FF2B5EF4-FFF2-40B4-BE49-F238E27FC236}">
                <a16:creationId xmlns:a16="http://schemas.microsoft.com/office/drawing/2014/main" id="{04818602-0DAE-4B4A-A58E-28F3C400ED0E}"/>
              </a:ext>
            </a:extLst>
          </p:cNvPr>
          <p:cNvCxnSpPr>
            <a:cxnSpLocks noChangeShapeType="1"/>
          </p:cNvCxnSpPr>
          <p:nvPr/>
        </p:nvCxnSpPr>
        <p:spPr bwMode="auto">
          <a:xfrm rot="16200000" flipH="1">
            <a:off x="3595689" y="335756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4" name="Straight Connector 8">
            <a:extLst>
              <a:ext uri="{FF2B5EF4-FFF2-40B4-BE49-F238E27FC236}">
                <a16:creationId xmlns:a16="http://schemas.microsoft.com/office/drawing/2014/main" id="{41F505A3-47B7-D348-BC0D-39C644781215}"/>
              </a:ext>
            </a:extLst>
          </p:cNvPr>
          <p:cNvCxnSpPr>
            <a:cxnSpLocks noChangeShapeType="1"/>
          </p:cNvCxnSpPr>
          <p:nvPr/>
        </p:nvCxnSpPr>
        <p:spPr bwMode="auto">
          <a:xfrm rot="16200000" flipH="1">
            <a:off x="6596064" y="335756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5" name="Straight Connector 9">
            <a:extLst>
              <a:ext uri="{FF2B5EF4-FFF2-40B4-BE49-F238E27FC236}">
                <a16:creationId xmlns:a16="http://schemas.microsoft.com/office/drawing/2014/main" id="{B1069C23-2294-7F48-848A-76F259B90688}"/>
              </a:ext>
            </a:extLst>
          </p:cNvPr>
          <p:cNvCxnSpPr>
            <a:cxnSpLocks noChangeShapeType="1"/>
          </p:cNvCxnSpPr>
          <p:nvPr/>
        </p:nvCxnSpPr>
        <p:spPr bwMode="auto">
          <a:xfrm rot="16200000" flipH="1">
            <a:off x="5095875" y="3429000"/>
            <a:ext cx="5214938"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nvGrpSpPr>
          <p:cNvPr id="2" name="Group 18">
            <a:extLst>
              <a:ext uri="{FF2B5EF4-FFF2-40B4-BE49-F238E27FC236}">
                <a16:creationId xmlns:a16="http://schemas.microsoft.com/office/drawing/2014/main" id="{81086DE5-4681-7346-A524-2736116F07A0}"/>
              </a:ext>
            </a:extLst>
          </p:cNvPr>
          <p:cNvGrpSpPr>
            <a:grpSpLocks/>
          </p:cNvGrpSpPr>
          <p:nvPr/>
        </p:nvGrpSpPr>
        <p:grpSpPr bwMode="auto">
          <a:xfrm>
            <a:off x="3309938" y="1428751"/>
            <a:ext cx="7358062" cy="4214813"/>
            <a:chOff x="1785939" y="1428750"/>
            <a:chExt cx="7358061" cy="4214813"/>
          </a:xfrm>
        </p:grpSpPr>
        <p:sp>
          <p:nvSpPr>
            <p:cNvPr id="31" name="Freeform 30">
              <a:extLst>
                <a:ext uri="{FF2B5EF4-FFF2-40B4-BE49-F238E27FC236}">
                  <a16:creationId xmlns:a16="http://schemas.microsoft.com/office/drawing/2014/main" id="{7F42D1F8-680C-444A-B55E-A2BD85DDC8CC}"/>
                </a:ext>
              </a:extLst>
            </p:cNvPr>
            <p:cNvSpPr/>
            <p:nvPr/>
          </p:nvSpPr>
          <p:spPr bwMode="auto">
            <a:xfrm>
              <a:off x="5845175" y="1428750"/>
              <a:ext cx="3298825" cy="911225"/>
            </a:xfrm>
            <a:custGeom>
              <a:avLst/>
              <a:gdLst>
                <a:gd name="connsiteX0" fmla="*/ 0 w 3299298"/>
                <a:gd name="connsiteY0" fmla="*/ 911158 h 911158"/>
                <a:gd name="connsiteX1" fmla="*/ 778212 w 3299298"/>
                <a:gd name="connsiteY1" fmla="*/ 298315 h 911158"/>
                <a:gd name="connsiteX2" fmla="*/ 1439693 w 3299298"/>
                <a:gd name="connsiteY2" fmla="*/ 45396 h 911158"/>
                <a:gd name="connsiteX3" fmla="*/ 3054485 w 3299298"/>
                <a:gd name="connsiteY3" fmla="*/ 25941 h 911158"/>
                <a:gd name="connsiteX4" fmla="*/ 2908570 w 3299298"/>
                <a:gd name="connsiteY4" fmla="*/ 25941 h 911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9298" h="911158">
                  <a:moveTo>
                    <a:pt x="0" y="911158"/>
                  </a:moveTo>
                  <a:cubicBezTo>
                    <a:pt x="269131" y="676883"/>
                    <a:pt x="538263" y="442609"/>
                    <a:pt x="778212" y="298315"/>
                  </a:cubicBezTo>
                  <a:cubicBezTo>
                    <a:pt x="1018161" y="154021"/>
                    <a:pt x="1060314" y="90792"/>
                    <a:pt x="1439693" y="45396"/>
                  </a:cubicBezTo>
                  <a:cubicBezTo>
                    <a:pt x="1819072" y="0"/>
                    <a:pt x="2809672" y="29184"/>
                    <a:pt x="3054485" y="25941"/>
                  </a:cubicBezTo>
                  <a:cubicBezTo>
                    <a:pt x="3299298" y="22699"/>
                    <a:pt x="3103934" y="24320"/>
                    <a:pt x="2908570" y="25941"/>
                  </a:cubicBezTo>
                </a:path>
              </a:pathLst>
            </a:custGeom>
            <a:noFill/>
            <a:ln w="19050" cap="flat" cmpd="sng" algn="ctr">
              <a:solidFill>
                <a:schemeClr val="accent6"/>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charset="0"/>
                <a:ea typeface="+mn-ea"/>
                <a:cs typeface="+mn-cs"/>
              </a:endParaRPr>
            </a:p>
          </p:txBody>
        </p:sp>
        <p:cxnSp>
          <p:nvCxnSpPr>
            <p:cNvPr id="33" name="Straight Connector 32">
              <a:extLst>
                <a:ext uri="{FF2B5EF4-FFF2-40B4-BE49-F238E27FC236}">
                  <a16:creationId xmlns:a16="http://schemas.microsoft.com/office/drawing/2014/main" id="{A96C407F-0B51-2D47-8080-43DB18B2E23B}"/>
                </a:ext>
              </a:extLst>
            </p:cNvPr>
            <p:cNvCxnSpPr>
              <a:stCxn id="31" idx="0"/>
            </p:cNvCxnSpPr>
            <p:nvPr/>
          </p:nvCxnSpPr>
          <p:spPr bwMode="auto">
            <a:xfrm flipH="1">
              <a:off x="1785939" y="2339975"/>
              <a:ext cx="4059236" cy="330358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grpSp>
      <p:grpSp>
        <p:nvGrpSpPr>
          <p:cNvPr id="3" name="Group 16">
            <a:extLst>
              <a:ext uri="{FF2B5EF4-FFF2-40B4-BE49-F238E27FC236}">
                <a16:creationId xmlns:a16="http://schemas.microsoft.com/office/drawing/2014/main" id="{52BFA542-7C9C-8C4A-BDCA-F22B7C8B75A1}"/>
              </a:ext>
            </a:extLst>
          </p:cNvPr>
          <p:cNvGrpSpPr>
            <a:grpSpLocks/>
          </p:cNvGrpSpPr>
          <p:nvPr/>
        </p:nvGrpSpPr>
        <p:grpSpPr bwMode="auto">
          <a:xfrm>
            <a:off x="3309938" y="3143251"/>
            <a:ext cx="7358062" cy="2500313"/>
            <a:chOff x="1785938" y="3143250"/>
            <a:chExt cx="7358062" cy="2500313"/>
          </a:xfrm>
        </p:grpSpPr>
        <p:cxnSp>
          <p:nvCxnSpPr>
            <p:cNvPr id="133141" name="Straight Connector 38">
              <a:extLst>
                <a:ext uri="{FF2B5EF4-FFF2-40B4-BE49-F238E27FC236}">
                  <a16:creationId xmlns:a16="http://schemas.microsoft.com/office/drawing/2014/main" id="{0D1557F4-0AC7-A640-ADD0-CB753E3CA43B}"/>
                </a:ext>
              </a:extLst>
            </p:cNvPr>
            <p:cNvCxnSpPr>
              <a:cxnSpLocks noChangeShapeType="1"/>
              <a:endCxn id="133142" idx="0"/>
            </p:cNvCxnSpPr>
            <p:nvPr/>
          </p:nvCxnSpPr>
          <p:spPr bwMode="auto">
            <a:xfrm flipV="1">
              <a:off x="1785938" y="3625850"/>
              <a:ext cx="4059237" cy="2017713"/>
            </a:xfrm>
            <a:prstGeom prst="line">
              <a:avLst/>
            </a:prstGeom>
            <a:noFill/>
            <a:ln w="31750" algn="ctr">
              <a:solidFill>
                <a:srgbClr val="FFC000"/>
              </a:solidFill>
              <a:round/>
              <a:headEnd/>
              <a:tailEnd/>
            </a:ln>
            <a:extLst>
              <a:ext uri="{909E8E84-426E-40DD-AFC4-6F175D3DCCD1}">
                <a14:hiddenFill xmlns:a14="http://schemas.microsoft.com/office/drawing/2010/main">
                  <a:noFill/>
                </a14:hiddenFill>
              </a:ext>
            </a:extLst>
          </p:spPr>
        </p:cxnSp>
        <p:sp>
          <p:nvSpPr>
            <p:cNvPr id="133142" name="Freeform 45">
              <a:extLst>
                <a:ext uri="{FF2B5EF4-FFF2-40B4-BE49-F238E27FC236}">
                  <a16:creationId xmlns:a16="http://schemas.microsoft.com/office/drawing/2014/main" id="{E3F0D1D6-7826-EA4D-9987-7EB609FC6417}"/>
                </a:ext>
              </a:extLst>
            </p:cNvPr>
            <p:cNvSpPr>
              <a:spLocks noChangeArrowheads="1"/>
            </p:cNvSpPr>
            <p:nvPr/>
          </p:nvSpPr>
          <p:spPr bwMode="auto">
            <a:xfrm>
              <a:off x="5845175" y="3143250"/>
              <a:ext cx="3298825" cy="482600"/>
            </a:xfrm>
            <a:custGeom>
              <a:avLst/>
              <a:gdLst>
                <a:gd name="T0" fmla="*/ 0 w 3299298"/>
                <a:gd name="T1" fmla="*/ 66 h 911158"/>
                <a:gd name="T2" fmla="*/ 776654 w 3299298"/>
                <a:gd name="T3" fmla="*/ 22 h 911158"/>
                <a:gd name="T4" fmla="*/ 1436809 w 3299298"/>
                <a:gd name="T5" fmla="*/ 3 h 911158"/>
                <a:gd name="T6" fmla="*/ 3048357 w 3299298"/>
                <a:gd name="T7" fmla="*/ 2 h 911158"/>
                <a:gd name="T8" fmla="*/ 2902732 w 3299298"/>
                <a:gd name="T9" fmla="*/ 2 h 911158"/>
                <a:gd name="T10" fmla="*/ 0 60000 65536"/>
                <a:gd name="T11" fmla="*/ 0 60000 65536"/>
                <a:gd name="T12" fmla="*/ 0 60000 65536"/>
                <a:gd name="T13" fmla="*/ 0 60000 65536"/>
                <a:gd name="T14" fmla="*/ 0 60000 65536"/>
                <a:gd name="T15" fmla="*/ 0 w 3299298"/>
                <a:gd name="T16" fmla="*/ 0 h 911158"/>
                <a:gd name="T17" fmla="*/ 3299298 w 3299298"/>
                <a:gd name="T18" fmla="*/ 911158 h 911158"/>
              </a:gdLst>
              <a:ahLst/>
              <a:cxnLst>
                <a:cxn ang="T10">
                  <a:pos x="T0" y="T1"/>
                </a:cxn>
                <a:cxn ang="T11">
                  <a:pos x="T2" y="T3"/>
                </a:cxn>
                <a:cxn ang="T12">
                  <a:pos x="T4" y="T5"/>
                </a:cxn>
                <a:cxn ang="T13">
                  <a:pos x="T6" y="T7"/>
                </a:cxn>
                <a:cxn ang="T14">
                  <a:pos x="T8" y="T9"/>
                </a:cxn>
              </a:cxnLst>
              <a:rect l="T15" t="T16" r="T17" b="T18"/>
              <a:pathLst>
                <a:path w="3299298" h="911158">
                  <a:moveTo>
                    <a:pt x="0" y="911158"/>
                  </a:moveTo>
                  <a:cubicBezTo>
                    <a:pt x="269131" y="676883"/>
                    <a:pt x="538263" y="442609"/>
                    <a:pt x="778212" y="298315"/>
                  </a:cubicBezTo>
                  <a:cubicBezTo>
                    <a:pt x="1018161" y="154021"/>
                    <a:pt x="1060314" y="90792"/>
                    <a:pt x="1439693" y="45396"/>
                  </a:cubicBezTo>
                  <a:cubicBezTo>
                    <a:pt x="1819072" y="0"/>
                    <a:pt x="2809672" y="29184"/>
                    <a:pt x="3054485" y="25941"/>
                  </a:cubicBezTo>
                  <a:cubicBezTo>
                    <a:pt x="3299298" y="22699"/>
                    <a:pt x="3103934" y="24320"/>
                    <a:pt x="2908570" y="25941"/>
                  </a:cubicBezTo>
                </a:path>
              </a:pathLst>
            </a:custGeom>
            <a:noFill/>
            <a:ln w="3175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133128" name="Group 31">
            <a:extLst>
              <a:ext uri="{FF2B5EF4-FFF2-40B4-BE49-F238E27FC236}">
                <a16:creationId xmlns:a16="http://schemas.microsoft.com/office/drawing/2014/main" id="{B5A81591-AD1B-F342-8A38-137A18B59D10}"/>
              </a:ext>
            </a:extLst>
          </p:cNvPr>
          <p:cNvGrpSpPr>
            <a:grpSpLocks/>
          </p:cNvGrpSpPr>
          <p:nvPr/>
        </p:nvGrpSpPr>
        <p:grpSpPr bwMode="auto">
          <a:xfrm>
            <a:off x="1881189" y="571500"/>
            <a:ext cx="9001125" cy="5614988"/>
            <a:chOff x="357148" y="571500"/>
            <a:chExt cx="9001165" cy="5614988"/>
          </a:xfrm>
        </p:grpSpPr>
        <p:sp>
          <p:nvSpPr>
            <p:cNvPr id="133130" name="TextBox 11">
              <a:extLst>
                <a:ext uri="{FF2B5EF4-FFF2-40B4-BE49-F238E27FC236}">
                  <a16:creationId xmlns:a16="http://schemas.microsoft.com/office/drawing/2014/main" id="{D9044D51-971A-E248-B612-3D06C4A51A96}"/>
                </a:ext>
              </a:extLst>
            </p:cNvPr>
            <p:cNvSpPr txBox="1">
              <a:spLocks noChangeArrowheads="1"/>
            </p:cNvSpPr>
            <p:nvPr/>
          </p:nvSpPr>
          <p:spPr bwMode="auto">
            <a:xfrm>
              <a:off x="3357563" y="5715000"/>
              <a:ext cx="1214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Primary</a:t>
              </a:r>
            </a:p>
          </p:txBody>
        </p:sp>
        <p:sp>
          <p:nvSpPr>
            <p:cNvPr id="133131" name="TextBox 12">
              <a:extLst>
                <a:ext uri="{FF2B5EF4-FFF2-40B4-BE49-F238E27FC236}">
                  <a16:creationId xmlns:a16="http://schemas.microsoft.com/office/drawing/2014/main" id="{719A9A37-628F-2440-ABC8-1106CFC8EC37}"/>
                </a:ext>
              </a:extLst>
            </p:cNvPr>
            <p:cNvSpPr txBox="1">
              <a:spLocks noChangeArrowheads="1"/>
            </p:cNvSpPr>
            <p:nvPr/>
          </p:nvSpPr>
          <p:spPr bwMode="auto">
            <a:xfrm>
              <a:off x="4714875" y="5715000"/>
              <a:ext cx="15001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Secondary</a:t>
              </a:r>
            </a:p>
          </p:txBody>
        </p:sp>
        <p:sp>
          <p:nvSpPr>
            <p:cNvPr id="133132" name="TextBox 13">
              <a:extLst>
                <a:ext uri="{FF2B5EF4-FFF2-40B4-BE49-F238E27FC236}">
                  <a16:creationId xmlns:a16="http://schemas.microsoft.com/office/drawing/2014/main" id="{5735A113-CCC7-9C46-8D48-6D8039EBAB1B}"/>
                </a:ext>
              </a:extLst>
            </p:cNvPr>
            <p:cNvSpPr txBox="1">
              <a:spLocks noChangeArrowheads="1"/>
            </p:cNvSpPr>
            <p:nvPr/>
          </p:nvSpPr>
          <p:spPr bwMode="auto">
            <a:xfrm>
              <a:off x="6215063" y="5715000"/>
              <a:ext cx="15001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       FE</a:t>
              </a:r>
            </a:p>
          </p:txBody>
        </p:sp>
        <p:sp>
          <p:nvSpPr>
            <p:cNvPr id="133133" name="TextBox 14">
              <a:extLst>
                <a:ext uri="{FF2B5EF4-FFF2-40B4-BE49-F238E27FC236}">
                  <a16:creationId xmlns:a16="http://schemas.microsoft.com/office/drawing/2014/main" id="{09D8B05B-4930-F541-B61B-36D24CA29653}"/>
                </a:ext>
              </a:extLst>
            </p:cNvPr>
            <p:cNvSpPr txBox="1">
              <a:spLocks noChangeArrowheads="1"/>
            </p:cNvSpPr>
            <p:nvPr/>
          </p:nvSpPr>
          <p:spPr bwMode="auto">
            <a:xfrm>
              <a:off x="7858125" y="5786438"/>
              <a:ext cx="15001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 Life</a:t>
              </a:r>
            </a:p>
          </p:txBody>
        </p:sp>
        <p:sp>
          <p:nvSpPr>
            <p:cNvPr id="133134" name="TextBox 15">
              <a:extLst>
                <a:ext uri="{FF2B5EF4-FFF2-40B4-BE49-F238E27FC236}">
                  <a16:creationId xmlns:a16="http://schemas.microsoft.com/office/drawing/2014/main" id="{9E597577-0987-A643-9792-D36E4BBD1FE1}"/>
                </a:ext>
              </a:extLst>
            </p:cNvPr>
            <p:cNvSpPr txBox="1">
              <a:spLocks noChangeArrowheads="1"/>
            </p:cNvSpPr>
            <p:nvPr/>
          </p:nvSpPr>
          <p:spPr bwMode="auto">
            <a:xfrm>
              <a:off x="1928773" y="5715000"/>
              <a:ext cx="1214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     EY</a:t>
              </a:r>
            </a:p>
          </p:txBody>
        </p:sp>
        <p:sp>
          <p:nvSpPr>
            <p:cNvPr id="133135" name="TextBox 16">
              <a:extLst>
                <a:ext uri="{FF2B5EF4-FFF2-40B4-BE49-F238E27FC236}">
                  <a16:creationId xmlns:a16="http://schemas.microsoft.com/office/drawing/2014/main" id="{7AE9C0B1-A239-C84A-8562-03E0F62119EF}"/>
                </a:ext>
              </a:extLst>
            </p:cNvPr>
            <p:cNvSpPr txBox="1">
              <a:spLocks noChangeArrowheads="1"/>
            </p:cNvSpPr>
            <p:nvPr/>
          </p:nvSpPr>
          <p:spPr bwMode="auto">
            <a:xfrm rot="-5400000">
              <a:off x="-1721684" y="2650332"/>
              <a:ext cx="5357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rPr>
                <a:t>                Internal Discipline</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rPr>
                <a:t>0%                    50%                   100%</a:t>
              </a:r>
            </a:p>
          </p:txBody>
        </p:sp>
        <p:cxnSp>
          <p:nvCxnSpPr>
            <p:cNvPr id="133136" name="Straight Connector 4">
              <a:extLst>
                <a:ext uri="{FF2B5EF4-FFF2-40B4-BE49-F238E27FC236}">
                  <a16:creationId xmlns:a16="http://schemas.microsoft.com/office/drawing/2014/main" id="{475B76AA-9EE3-B74F-80DE-05E19C757C07}"/>
                </a:ext>
              </a:extLst>
            </p:cNvPr>
            <p:cNvCxnSpPr>
              <a:cxnSpLocks noChangeShapeType="1"/>
            </p:cNvCxnSpPr>
            <p:nvPr/>
          </p:nvCxnSpPr>
          <p:spPr bwMode="auto">
            <a:xfrm rot="16200000" flipH="1">
              <a:off x="-857269" y="3357544"/>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37" name="Straight Connector 6">
              <a:extLst>
                <a:ext uri="{FF2B5EF4-FFF2-40B4-BE49-F238E27FC236}">
                  <a16:creationId xmlns:a16="http://schemas.microsoft.com/office/drawing/2014/main" id="{B4157CA9-8F38-094B-943E-A2813530576D}"/>
                </a:ext>
              </a:extLst>
            </p:cNvPr>
            <p:cNvCxnSpPr>
              <a:cxnSpLocks noChangeShapeType="1"/>
            </p:cNvCxnSpPr>
            <p:nvPr/>
          </p:nvCxnSpPr>
          <p:spPr bwMode="auto">
            <a:xfrm rot="16200000" flipH="1">
              <a:off x="571481" y="3357544"/>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38" name="Straight Connector 7">
              <a:extLst>
                <a:ext uri="{FF2B5EF4-FFF2-40B4-BE49-F238E27FC236}">
                  <a16:creationId xmlns:a16="http://schemas.microsoft.com/office/drawing/2014/main" id="{63BFDAC2-BA0A-014C-AB73-1969DC7E41E4}"/>
                </a:ext>
              </a:extLst>
            </p:cNvPr>
            <p:cNvCxnSpPr>
              <a:cxnSpLocks noChangeShapeType="1"/>
            </p:cNvCxnSpPr>
            <p:nvPr/>
          </p:nvCxnSpPr>
          <p:spPr bwMode="auto">
            <a:xfrm rot="16200000" flipH="1">
              <a:off x="2071669" y="335754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39" name="Straight Connector 8">
              <a:extLst>
                <a:ext uri="{FF2B5EF4-FFF2-40B4-BE49-F238E27FC236}">
                  <a16:creationId xmlns:a16="http://schemas.microsoft.com/office/drawing/2014/main" id="{FD7D9A8E-E5D3-D241-ADA5-96BE5E1BA3E2}"/>
                </a:ext>
              </a:extLst>
            </p:cNvPr>
            <p:cNvCxnSpPr>
              <a:cxnSpLocks noChangeShapeType="1"/>
            </p:cNvCxnSpPr>
            <p:nvPr/>
          </p:nvCxnSpPr>
          <p:spPr bwMode="auto">
            <a:xfrm rot="16200000" flipH="1">
              <a:off x="5072044" y="335754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40" name="Straight Connector 9">
              <a:extLst>
                <a:ext uri="{FF2B5EF4-FFF2-40B4-BE49-F238E27FC236}">
                  <a16:creationId xmlns:a16="http://schemas.microsoft.com/office/drawing/2014/main" id="{469AF6D0-AEE2-9042-8E66-C6D749AE86F6}"/>
                </a:ext>
              </a:extLst>
            </p:cNvPr>
            <p:cNvCxnSpPr>
              <a:cxnSpLocks noChangeShapeType="1"/>
            </p:cNvCxnSpPr>
            <p:nvPr/>
          </p:nvCxnSpPr>
          <p:spPr bwMode="auto">
            <a:xfrm rot="16200000" flipH="1">
              <a:off x="3571856" y="3428981"/>
              <a:ext cx="5214938"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3826482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94386-8DC3-4170-BC46-EB8A1F2BD48E}"/>
              </a:ext>
            </a:extLst>
          </p:cNvPr>
          <p:cNvSpPr>
            <a:spLocks noGrp="1"/>
          </p:cNvSpPr>
          <p:nvPr>
            <p:ph type="title"/>
          </p:nvPr>
        </p:nvSpPr>
        <p:spPr/>
        <p:txBody>
          <a:bodyPr/>
          <a:lstStyle/>
          <a:p>
            <a:r>
              <a:rPr lang="en-US" b="1" dirty="0"/>
              <a:t>Who needs to learn?</a:t>
            </a:r>
            <a:endParaRPr lang="en-GB" b="1" dirty="0"/>
          </a:p>
        </p:txBody>
      </p:sp>
      <p:sp>
        <p:nvSpPr>
          <p:cNvPr id="3" name="Content Placeholder 2">
            <a:extLst>
              <a:ext uri="{FF2B5EF4-FFF2-40B4-BE49-F238E27FC236}">
                <a16:creationId xmlns:a16="http://schemas.microsoft.com/office/drawing/2014/main" id="{11B404DD-A1AD-4A49-8401-BCFB100480DB}"/>
              </a:ext>
            </a:extLst>
          </p:cNvPr>
          <p:cNvSpPr>
            <a:spLocks noGrp="1"/>
          </p:cNvSpPr>
          <p:nvPr>
            <p:ph idx="1"/>
          </p:nvPr>
        </p:nvSpPr>
        <p:spPr/>
        <p:txBody>
          <a:bodyPr>
            <a:normAutofit/>
          </a:bodyPr>
          <a:lstStyle/>
          <a:p>
            <a:pPr marL="0" indent="0">
              <a:buNone/>
            </a:pPr>
            <a:r>
              <a:rPr lang="en-US" sz="4000" dirty="0"/>
              <a:t>If you’ve told a child a thousand times and she still does not understand, then it is not the child who is the slow learner</a:t>
            </a:r>
          </a:p>
          <a:p>
            <a:pPr marL="0" indent="0">
              <a:buNone/>
            </a:pPr>
            <a:endParaRPr lang="en-US" sz="4000" dirty="0"/>
          </a:p>
          <a:p>
            <a:pPr marL="0" indent="0">
              <a:buNone/>
            </a:pPr>
            <a:r>
              <a:rPr lang="en-US" sz="4000" dirty="0"/>
              <a:t>Walter Barbee</a:t>
            </a:r>
            <a:endParaRPr lang="en-GB" sz="4000" dirty="0"/>
          </a:p>
        </p:txBody>
      </p:sp>
    </p:spTree>
    <p:extLst>
      <p:ext uri="{BB962C8B-B14F-4D97-AF65-F5344CB8AC3E}">
        <p14:creationId xmlns:p14="http://schemas.microsoft.com/office/powerpoint/2010/main" val="3295124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Rectangle 3">
            <a:extLst>
              <a:ext uri="{FF2B5EF4-FFF2-40B4-BE49-F238E27FC236}">
                <a16:creationId xmlns:a16="http://schemas.microsoft.com/office/drawing/2014/main" id="{FAE501AC-D6F4-F241-9583-42E0C2DE66AE}"/>
              </a:ext>
            </a:extLst>
          </p:cNvPr>
          <p:cNvSpPr>
            <a:spLocks noGrp="1" noChangeArrowheads="1"/>
          </p:cNvSpPr>
          <p:nvPr>
            <p:ph type="body" idx="1"/>
          </p:nvPr>
        </p:nvSpPr>
        <p:spPr>
          <a:xfrm>
            <a:off x="1847850" y="404813"/>
            <a:ext cx="8534400" cy="4297362"/>
          </a:xfrm>
        </p:spPr>
        <p:txBody>
          <a:bodyPr/>
          <a:lstStyle/>
          <a:p>
            <a:pPr>
              <a:buFontTx/>
              <a:buNone/>
            </a:pPr>
            <a:r>
              <a:rPr lang="en-GB" altLang="en-US" dirty="0"/>
              <a:t>    </a:t>
            </a:r>
          </a:p>
          <a:p>
            <a:pPr algn="ctr">
              <a:buFontTx/>
              <a:buNone/>
            </a:pPr>
            <a:r>
              <a:rPr lang="en-GB" altLang="en-US" sz="5400" b="1" dirty="0">
                <a:solidFill>
                  <a:schemeClr val="accent2"/>
                </a:solidFill>
              </a:rPr>
              <a:t> </a:t>
            </a:r>
          </a:p>
          <a:p>
            <a:pPr algn="ctr">
              <a:buFontTx/>
              <a:buNone/>
            </a:pPr>
            <a:r>
              <a:rPr lang="en-GB" altLang="en-US" sz="5400" b="1" dirty="0">
                <a:solidFill>
                  <a:schemeClr val="accent2"/>
                </a:solidFill>
              </a:rPr>
              <a:t> </a:t>
            </a:r>
            <a:r>
              <a:rPr lang="en-GB" altLang="en-US" sz="3600" dirty="0"/>
              <a:t>Behaviour analysis</a:t>
            </a:r>
          </a:p>
          <a:p>
            <a:pPr algn="ctr">
              <a:buFontTx/>
              <a:buNone/>
            </a:pPr>
            <a:r>
              <a:rPr lang="en-GB" altLang="en-US" sz="3600" dirty="0"/>
              <a:t>Analyse not moralise</a:t>
            </a:r>
          </a:p>
          <a:p>
            <a:pPr algn="ctr">
              <a:buFontTx/>
              <a:buNone/>
            </a:pPr>
            <a:endParaRPr lang="en-GB" altLang="en-US" sz="3600" dirty="0"/>
          </a:p>
        </p:txBody>
      </p:sp>
      <p:sp>
        <p:nvSpPr>
          <p:cNvPr id="2" name="TextBox 1">
            <a:extLst>
              <a:ext uri="{FF2B5EF4-FFF2-40B4-BE49-F238E27FC236}">
                <a16:creationId xmlns:a16="http://schemas.microsoft.com/office/drawing/2014/main" id="{6D01D495-A2E7-154B-BE79-73109B00A081}"/>
              </a:ext>
            </a:extLst>
          </p:cNvPr>
          <p:cNvSpPr txBox="1"/>
          <p:nvPr/>
        </p:nvSpPr>
        <p:spPr>
          <a:xfrm>
            <a:off x="5182965" y="2513234"/>
            <a:ext cx="1828800" cy="182880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769048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p:cNvSpPr txBox="1">
            <a:spLocks noChangeArrowheads="1"/>
          </p:cNvSpPr>
          <p:nvPr/>
        </p:nvSpPr>
        <p:spPr bwMode="auto">
          <a:xfrm>
            <a:off x="147734" y="384013"/>
            <a:ext cx="11896531" cy="5570756"/>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rPr>
              <a:t>Subconscious </a:t>
            </a:r>
            <a:r>
              <a:rPr lang="en-GB" altLang="en-US" sz="4000" b="1" dirty="0">
                <a:solidFill>
                  <a:prstClr val="black"/>
                </a:solidFill>
                <a:latin typeface="Calibri" panose="020F0502020204030204"/>
              </a:rPr>
              <a:t>B</a:t>
            </a:r>
            <a:r>
              <a:rPr kumimoji="0" lang="en-GB" altLang="en-US" sz="4000" b="1" i="0" u="none" strike="noStrike" kern="1200" cap="none" spc="0" normalizeH="0" baseline="0" noProof="0" dirty="0" err="1">
                <a:ln>
                  <a:noFill/>
                </a:ln>
                <a:solidFill>
                  <a:prstClr val="black"/>
                </a:solidFill>
                <a:effectLst/>
                <a:uLnTx/>
                <a:uFillTx/>
                <a:latin typeface="Calibri" panose="020F0502020204030204"/>
                <a:ea typeface="+mn-ea"/>
                <a:cs typeface="+mn-cs"/>
              </a:rPr>
              <a:t>ehaviour</a:t>
            </a:r>
            <a:endPar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is when our child is </a:t>
            </a:r>
            <a:r>
              <a:rPr kumimoji="0" lang="en-GB" altLang="en-US" sz="3600" i="1" u="none" strike="noStrike" kern="1200" cap="none" spc="0" normalizeH="0" baseline="0" noProof="0" dirty="0">
                <a:ln>
                  <a:noFill/>
                </a:ln>
                <a:solidFill>
                  <a:prstClr val="black"/>
                </a:solidFill>
                <a:effectLst/>
                <a:uLnTx/>
                <a:uFillTx/>
                <a:latin typeface="Calibri" panose="020F0502020204030204"/>
                <a:ea typeface="+mn-ea"/>
                <a:cs typeface="+mn-cs"/>
              </a:rPr>
              <a:t>unable</a:t>
            </a: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 to moderate or self-regulate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or </a:t>
            </a:r>
            <a:r>
              <a:rPr kumimoji="0" lang="en-GB" altLang="en-US" sz="4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rPr>
              <a:t>Conscious Behaviour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is when our child is </a:t>
            </a:r>
            <a:r>
              <a:rPr kumimoji="0" lang="en-GB" altLang="en-US" sz="3600" i="1" u="none" strike="noStrike" kern="1200" cap="none" spc="0" normalizeH="0" baseline="0" noProof="0" dirty="0">
                <a:ln>
                  <a:noFill/>
                </a:ln>
                <a:solidFill>
                  <a:prstClr val="black"/>
                </a:solidFill>
                <a:effectLst/>
                <a:uLnTx/>
                <a:uFillTx/>
                <a:latin typeface="Calibri" panose="020F0502020204030204"/>
                <a:ea typeface="+mn-ea"/>
                <a:cs typeface="+mn-cs"/>
              </a:rPr>
              <a:t>unwilling</a:t>
            </a: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 to moderate or self-regulate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6019" name="Text Box 3"/>
          <p:cNvSpPr txBox="1">
            <a:spLocks noChangeArrowheads="1"/>
          </p:cNvSpPr>
          <p:nvPr/>
        </p:nvSpPr>
        <p:spPr bwMode="auto">
          <a:xfrm>
            <a:off x="9983788" y="188913"/>
            <a:ext cx="431800" cy="1098550"/>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altLang="en-US" sz="6600" b="0" i="0" u="none" strike="noStrike" kern="1200" cap="none" spc="0" normalizeH="0" baseline="0" noProof="0">
              <a:ln>
                <a:noFill/>
              </a:ln>
              <a:solidFill>
                <a:srgbClr val="E7E6E6"/>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F52B6FE-1512-498B-A70C-953CE10D328D}"/>
              </a:ext>
            </a:extLst>
          </p:cNvPr>
          <p:cNvSpPr txBox="1"/>
          <p:nvPr/>
        </p:nvSpPr>
        <p:spPr>
          <a:xfrm>
            <a:off x="10096500" y="6215064"/>
            <a:ext cx="357188" cy="769937"/>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7" name="Rectangle 2">
            <a:extLst>
              <a:ext uri="{FF2B5EF4-FFF2-40B4-BE49-F238E27FC236}">
                <a16:creationId xmlns:a16="http://schemas.microsoft.com/office/drawing/2014/main" id="{FA46DC46-F3D8-8F4F-951E-9412AEAA3739}"/>
              </a:ext>
            </a:extLst>
          </p:cNvPr>
          <p:cNvSpPr>
            <a:spLocks noGrp="1" noChangeArrowheads="1"/>
          </p:cNvSpPr>
          <p:nvPr>
            <p:ph type="title" idx="4294967295"/>
          </p:nvPr>
        </p:nvSpPr>
        <p:spPr bwMode="auto">
          <a:xfrm>
            <a:off x="1774825" y="260350"/>
            <a:ext cx="7772400" cy="86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l"/>
            <a:r>
              <a:rPr lang="en-GB" altLang="en-US">
                <a:solidFill>
                  <a:schemeClr val="tx1"/>
                </a:solidFill>
              </a:rPr>
              <a:t>Conscious and subconscious</a:t>
            </a:r>
          </a:p>
        </p:txBody>
      </p:sp>
      <p:sp>
        <p:nvSpPr>
          <p:cNvPr id="275458" name="Text Box 5">
            <a:extLst>
              <a:ext uri="{FF2B5EF4-FFF2-40B4-BE49-F238E27FC236}">
                <a16:creationId xmlns:a16="http://schemas.microsoft.com/office/drawing/2014/main" id="{8DA50DFA-710E-9841-9A67-959CC00C5AEE}"/>
              </a:ext>
            </a:extLst>
          </p:cNvPr>
          <p:cNvSpPr txBox="1">
            <a:spLocks noChangeArrowheads="1"/>
          </p:cNvSpPr>
          <p:nvPr/>
        </p:nvSpPr>
        <p:spPr bwMode="auto">
          <a:xfrm>
            <a:off x="7391400" y="4364039"/>
            <a:ext cx="25923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
                <a:srgbClr val="ED7D31"/>
              </a:buClr>
              <a:buSzPct val="80000"/>
              <a:buFont typeface="Wingdings" pitchFamily="2" charset="2"/>
              <a:buNone/>
              <a:tabLst/>
              <a:defRPr/>
            </a:pPr>
            <a:endParaRPr kumimoji="0" lang="en-GB" altLang="en-US" sz="3200" b="0" i="0" u="none" strike="noStrike" kern="1200" cap="none" spc="0" normalizeH="0" baseline="0" noProof="0">
              <a:ln>
                <a:noFill/>
              </a:ln>
              <a:solidFill>
                <a:prstClr val="black"/>
              </a:solidFill>
              <a:effectLst/>
              <a:uLnTx/>
              <a:uFillTx/>
              <a:latin typeface="Arial" panose="020B0604020202020204" pitchFamily="34" charset="0"/>
              <a:ea typeface="+mn-ea"/>
              <a:cs typeface="Times New Roman" panose="02020603050405020304" pitchFamily="18" charset="0"/>
            </a:endParaRPr>
          </a:p>
        </p:txBody>
      </p:sp>
      <p:sp>
        <p:nvSpPr>
          <p:cNvPr id="275459" name="Text Box 8">
            <a:extLst>
              <a:ext uri="{FF2B5EF4-FFF2-40B4-BE49-F238E27FC236}">
                <a16:creationId xmlns:a16="http://schemas.microsoft.com/office/drawing/2014/main" id="{899AB4FD-C922-B647-8236-E893B460DD0D}"/>
              </a:ext>
            </a:extLst>
          </p:cNvPr>
          <p:cNvSpPr txBox="1">
            <a:spLocks noChangeArrowheads="1"/>
          </p:cNvSpPr>
          <p:nvPr/>
        </p:nvSpPr>
        <p:spPr bwMode="auto">
          <a:xfrm>
            <a:off x="1919288" y="2205039"/>
            <a:ext cx="1511300" cy="854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100%</a:t>
            </a:r>
          </a:p>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Conscious</a:t>
            </a:r>
            <a:endParaRPr kumimoji="0" lang="en-US"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75460" name="Text Box 9">
            <a:extLst>
              <a:ext uri="{FF2B5EF4-FFF2-40B4-BE49-F238E27FC236}">
                <a16:creationId xmlns:a16="http://schemas.microsoft.com/office/drawing/2014/main" id="{A4AD9757-2AE0-3F4C-95F4-418AA3551608}"/>
              </a:ext>
            </a:extLst>
          </p:cNvPr>
          <p:cNvSpPr txBox="1">
            <a:spLocks noChangeArrowheads="1"/>
          </p:cNvSpPr>
          <p:nvPr/>
        </p:nvSpPr>
        <p:spPr bwMode="auto">
          <a:xfrm>
            <a:off x="7608888" y="4081464"/>
            <a:ext cx="2519362" cy="854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100%</a:t>
            </a:r>
          </a:p>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Subconscious</a:t>
            </a:r>
            <a:endParaRPr kumimoji="0" lang="en-US"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75461" name="Line 17">
            <a:extLst>
              <a:ext uri="{FF2B5EF4-FFF2-40B4-BE49-F238E27FC236}">
                <a16:creationId xmlns:a16="http://schemas.microsoft.com/office/drawing/2014/main" id="{5385D86F-CFD7-7248-AB0B-FAE9C0CBBE5E}"/>
              </a:ext>
            </a:extLst>
          </p:cNvPr>
          <p:cNvSpPr>
            <a:spLocks noChangeShapeType="1"/>
          </p:cNvSpPr>
          <p:nvPr/>
        </p:nvSpPr>
        <p:spPr bwMode="auto">
          <a:xfrm>
            <a:off x="1919288" y="1555750"/>
            <a:ext cx="8064500" cy="2159000"/>
          </a:xfrm>
          <a:prstGeom prst="line">
            <a:avLst/>
          </a:prstGeom>
          <a:noFill/>
          <a:ln w="9525">
            <a:solidFill>
              <a:srgbClr val="0000FF"/>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2" name="Line 18">
            <a:extLst>
              <a:ext uri="{FF2B5EF4-FFF2-40B4-BE49-F238E27FC236}">
                <a16:creationId xmlns:a16="http://schemas.microsoft.com/office/drawing/2014/main" id="{6CEC5DE9-8C46-0E44-91B2-34B123AE8FD4}"/>
              </a:ext>
            </a:extLst>
          </p:cNvPr>
          <p:cNvSpPr>
            <a:spLocks noChangeShapeType="1"/>
          </p:cNvSpPr>
          <p:nvPr/>
        </p:nvSpPr>
        <p:spPr bwMode="auto">
          <a:xfrm>
            <a:off x="1992314" y="3716339"/>
            <a:ext cx="7920037" cy="1800225"/>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3" name="Line 19">
            <a:extLst>
              <a:ext uri="{FF2B5EF4-FFF2-40B4-BE49-F238E27FC236}">
                <a16:creationId xmlns:a16="http://schemas.microsoft.com/office/drawing/2014/main" id="{D883FD1B-0EF6-354E-BE00-F3D6E43BE10D}"/>
              </a:ext>
            </a:extLst>
          </p:cNvPr>
          <p:cNvSpPr>
            <a:spLocks noChangeShapeType="1"/>
          </p:cNvSpPr>
          <p:nvPr/>
        </p:nvSpPr>
        <p:spPr bwMode="auto">
          <a:xfrm>
            <a:off x="1774826" y="3716338"/>
            <a:ext cx="820896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4" name="Line 20">
            <a:extLst>
              <a:ext uri="{FF2B5EF4-FFF2-40B4-BE49-F238E27FC236}">
                <a16:creationId xmlns:a16="http://schemas.microsoft.com/office/drawing/2014/main" id="{163215B5-D20F-B440-9576-7DEB6B36CBF2}"/>
              </a:ext>
            </a:extLst>
          </p:cNvPr>
          <p:cNvSpPr>
            <a:spLocks noChangeShapeType="1"/>
          </p:cNvSpPr>
          <p:nvPr/>
        </p:nvSpPr>
        <p:spPr bwMode="auto">
          <a:xfrm>
            <a:off x="1919288" y="2276476"/>
            <a:ext cx="0" cy="1439863"/>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5" name="Line 21">
            <a:extLst>
              <a:ext uri="{FF2B5EF4-FFF2-40B4-BE49-F238E27FC236}">
                <a16:creationId xmlns:a16="http://schemas.microsoft.com/office/drawing/2014/main" id="{CD4AA725-A18E-7741-AFEA-BCA5FA80EB8D}"/>
              </a:ext>
            </a:extLst>
          </p:cNvPr>
          <p:cNvSpPr>
            <a:spLocks noChangeShapeType="1"/>
          </p:cNvSpPr>
          <p:nvPr/>
        </p:nvSpPr>
        <p:spPr bwMode="auto">
          <a:xfrm flipV="1">
            <a:off x="1919288" y="1554163"/>
            <a:ext cx="0" cy="722312"/>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6" name="Line 22">
            <a:extLst>
              <a:ext uri="{FF2B5EF4-FFF2-40B4-BE49-F238E27FC236}">
                <a16:creationId xmlns:a16="http://schemas.microsoft.com/office/drawing/2014/main" id="{09FD41AD-7720-924C-9010-46C0349241B5}"/>
              </a:ext>
            </a:extLst>
          </p:cNvPr>
          <p:cNvSpPr>
            <a:spLocks noChangeShapeType="1"/>
          </p:cNvSpPr>
          <p:nvPr/>
        </p:nvSpPr>
        <p:spPr bwMode="auto">
          <a:xfrm>
            <a:off x="9912350" y="4652963"/>
            <a:ext cx="0" cy="863600"/>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7" name="Line 23">
            <a:extLst>
              <a:ext uri="{FF2B5EF4-FFF2-40B4-BE49-F238E27FC236}">
                <a16:creationId xmlns:a16="http://schemas.microsoft.com/office/drawing/2014/main" id="{EDE9192C-5F21-564C-A309-85009CB19B6A}"/>
              </a:ext>
            </a:extLst>
          </p:cNvPr>
          <p:cNvSpPr>
            <a:spLocks noChangeShapeType="1"/>
          </p:cNvSpPr>
          <p:nvPr/>
        </p:nvSpPr>
        <p:spPr bwMode="auto">
          <a:xfrm flipV="1">
            <a:off x="9912350" y="3717925"/>
            <a:ext cx="0" cy="935038"/>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9" name="TextBox 13">
            <a:extLst>
              <a:ext uri="{FF2B5EF4-FFF2-40B4-BE49-F238E27FC236}">
                <a16:creationId xmlns:a16="http://schemas.microsoft.com/office/drawing/2014/main" id="{9AD71607-797C-5C40-A02A-99A0F3272193}"/>
              </a:ext>
            </a:extLst>
          </p:cNvPr>
          <p:cNvSpPr txBox="1">
            <a:spLocks noChangeArrowheads="1"/>
          </p:cNvSpPr>
          <p:nvPr/>
        </p:nvSpPr>
        <p:spPr bwMode="auto">
          <a:xfrm>
            <a:off x="5738813" y="1143000"/>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 degree to which our child is planning and choosing a behaviour because of perceived gain/outcome</a:t>
            </a:r>
            <a:endPar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275470" name="TextBox 14">
            <a:extLst>
              <a:ext uri="{FF2B5EF4-FFF2-40B4-BE49-F238E27FC236}">
                <a16:creationId xmlns:a16="http://schemas.microsoft.com/office/drawing/2014/main" id="{DE393C52-B1FB-A94F-A426-15F568DD4003}"/>
              </a:ext>
            </a:extLst>
          </p:cNvPr>
          <p:cNvSpPr txBox="1">
            <a:spLocks noChangeArrowheads="1"/>
          </p:cNvSpPr>
          <p:nvPr/>
        </p:nvSpPr>
        <p:spPr bwMode="auto">
          <a:xfrm>
            <a:off x="949165" y="4576931"/>
            <a:ext cx="471186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 degree to which our child’s behaviour is an unplanned reaction to an overwhelming experience or feeling</a:t>
            </a:r>
          </a:p>
        </p:txBody>
      </p:sp>
    </p:spTree>
    <p:extLst>
      <p:ext uri="{BB962C8B-B14F-4D97-AF65-F5344CB8AC3E}">
        <p14:creationId xmlns:p14="http://schemas.microsoft.com/office/powerpoint/2010/main" val="2571821903"/>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81200" y="1214423"/>
            <a:ext cx="8229600" cy="4747269"/>
          </a:xfrm>
        </p:spPr>
        <p:txBody>
          <a:bodyPr/>
          <a:lstStyle/>
          <a:p>
            <a:pPr marL="0" indent="0">
              <a:spcBef>
                <a:spcPts val="0"/>
              </a:spcBef>
              <a:buNone/>
            </a:pPr>
            <a:r>
              <a:rPr lang="en-GB" dirty="0"/>
              <a:t>All behaviour has a function.</a:t>
            </a:r>
          </a:p>
          <a:p>
            <a:pPr marL="0" indent="0">
              <a:spcBef>
                <a:spcPts val="0"/>
              </a:spcBef>
              <a:buNone/>
            </a:pPr>
            <a:endParaRPr lang="en-GB" dirty="0"/>
          </a:p>
          <a:p>
            <a:pPr marL="0" indent="0">
              <a:spcBef>
                <a:spcPts val="0"/>
              </a:spcBef>
              <a:buNone/>
            </a:pPr>
            <a:r>
              <a:rPr lang="en-GB" dirty="0"/>
              <a:t>Function is what the behaviour is communicating.</a:t>
            </a:r>
          </a:p>
          <a:p>
            <a:pPr marL="0" indent="0">
              <a:spcBef>
                <a:spcPts val="0"/>
              </a:spcBef>
              <a:buNone/>
            </a:pPr>
            <a:endParaRPr lang="en-GB" dirty="0"/>
          </a:p>
          <a:p>
            <a:pPr marL="0" indent="0">
              <a:spcBef>
                <a:spcPts val="0"/>
              </a:spcBef>
              <a:buNone/>
            </a:pPr>
            <a:r>
              <a:rPr lang="en-GB" dirty="0"/>
              <a:t>One behaviour may have more than one function.</a:t>
            </a:r>
          </a:p>
          <a:p>
            <a:endParaRPr lang="en-GB" dirty="0"/>
          </a:p>
        </p:txBody>
      </p:sp>
      <p:sp>
        <p:nvSpPr>
          <p:cNvPr id="3" name="Title 2"/>
          <p:cNvSpPr>
            <a:spLocks noGrp="1"/>
          </p:cNvSpPr>
          <p:nvPr>
            <p:ph type="title"/>
          </p:nvPr>
        </p:nvSpPr>
        <p:spPr/>
        <p:txBody>
          <a:bodyPr/>
          <a:lstStyle/>
          <a:p>
            <a:r>
              <a:rPr lang="en-GB" dirty="0"/>
              <a:t>Function of behaviour</a:t>
            </a:r>
          </a:p>
        </p:txBody>
      </p:sp>
    </p:spTree>
    <p:extLst>
      <p:ext uri="{BB962C8B-B14F-4D97-AF65-F5344CB8AC3E}">
        <p14:creationId xmlns:p14="http://schemas.microsoft.com/office/powerpoint/2010/main" val="3754321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3264" y="1091114"/>
            <a:ext cx="11569959" cy="5305222"/>
          </a:xfrm>
        </p:spPr>
        <p:txBody>
          <a:bodyPr>
            <a:normAutofit lnSpcReduction="10000"/>
          </a:bodyPr>
          <a:lstStyle/>
          <a:p>
            <a:pPr>
              <a:buNone/>
            </a:pPr>
            <a:r>
              <a:rPr lang="en-GB" sz="2400" dirty="0">
                <a:latin typeface="+mn-lt"/>
              </a:rPr>
              <a:t>Why is your child’s behaviour occurring? </a:t>
            </a:r>
          </a:p>
          <a:p>
            <a:pPr>
              <a:buNone/>
            </a:pPr>
            <a:r>
              <a:rPr lang="en-GB" sz="2400" dirty="0">
                <a:latin typeface="+mn-lt"/>
              </a:rPr>
              <a:t>Questions to consider. Is the behaviour………</a:t>
            </a:r>
          </a:p>
          <a:p>
            <a:pPr>
              <a:buNone/>
            </a:pPr>
            <a:endParaRPr lang="en-GB" sz="2400" dirty="0">
              <a:latin typeface="+mn-lt"/>
            </a:endParaRPr>
          </a:p>
          <a:p>
            <a:pPr>
              <a:buNone/>
            </a:pPr>
            <a:r>
              <a:rPr lang="en-GB" b="1" dirty="0">
                <a:latin typeface="+mn-lt"/>
              </a:rPr>
              <a:t>S</a:t>
            </a:r>
            <a:r>
              <a:rPr lang="en-GB" dirty="0">
                <a:latin typeface="+mn-lt"/>
              </a:rPr>
              <a:t>ensory</a:t>
            </a:r>
            <a:r>
              <a:rPr lang="en-GB" sz="2400" dirty="0">
                <a:latin typeface="+mn-lt"/>
              </a:rPr>
              <a:t> -	 		Is it meeting a known or unknown need? 						touch/sight/sound etc</a:t>
            </a:r>
          </a:p>
          <a:p>
            <a:pPr>
              <a:buNone/>
            </a:pPr>
            <a:r>
              <a:rPr lang="en-GB" b="1" dirty="0">
                <a:latin typeface="+mn-lt"/>
              </a:rPr>
              <a:t>E</a:t>
            </a:r>
            <a:r>
              <a:rPr lang="en-GB" dirty="0">
                <a:latin typeface="+mn-lt"/>
              </a:rPr>
              <a:t>scape/Avoidance - </a:t>
            </a:r>
            <a:r>
              <a:rPr lang="en-GB" sz="2400" dirty="0">
                <a:latin typeface="+mn-lt"/>
              </a:rPr>
              <a:t>Avoiding, delaying or withdrawing from tasks, activities, 				demands, certain environments, attention, people</a:t>
            </a:r>
          </a:p>
          <a:p>
            <a:pPr>
              <a:buNone/>
            </a:pPr>
            <a:r>
              <a:rPr lang="en-GB" b="1" dirty="0">
                <a:latin typeface="+mn-lt"/>
              </a:rPr>
              <a:t>A</a:t>
            </a:r>
            <a:r>
              <a:rPr lang="en-GB" dirty="0">
                <a:latin typeface="+mn-lt"/>
              </a:rPr>
              <a:t>ttention </a:t>
            </a:r>
            <a:r>
              <a:rPr lang="en-GB" sz="2400" dirty="0">
                <a:latin typeface="+mn-lt"/>
              </a:rPr>
              <a:t>- 		The behaviour appears to be searching for interaction 				or reaction, </a:t>
            </a:r>
            <a:r>
              <a:rPr lang="en-GB" sz="2400" i="1" dirty="0">
                <a:latin typeface="+mn-lt"/>
              </a:rPr>
              <a:t>connection-seeking</a:t>
            </a:r>
          </a:p>
          <a:p>
            <a:pPr>
              <a:buNone/>
            </a:pPr>
            <a:endParaRPr lang="en-GB" sz="2400" dirty="0">
              <a:latin typeface="+mn-lt"/>
            </a:endParaRPr>
          </a:p>
          <a:p>
            <a:pPr>
              <a:buNone/>
            </a:pPr>
            <a:r>
              <a:rPr lang="en-GB" b="1" dirty="0">
                <a:latin typeface="+mn-lt"/>
              </a:rPr>
              <a:t>T</a:t>
            </a:r>
            <a:r>
              <a:rPr lang="en-GB" dirty="0">
                <a:latin typeface="+mn-lt"/>
              </a:rPr>
              <a:t>angible </a:t>
            </a:r>
            <a:r>
              <a:rPr lang="en-GB" sz="2400" dirty="0">
                <a:latin typeface="+mn-lt"/>
              </a:rPr>
              <a:t>- 		To get something or someone as a result of 						the behaviour</a:t>
            </a:r>
            <a:endParaRPr lang="en-GB" dirty="0">
              <a:latin typeface="+mn-lt"/>
            </a:endParaRPr>
          </a:p>
          <a:p>
            <a:pPr marL="914400" lvl="1" indent="-514350"/>
            <a:endParaRPr lang="en-GB" dirty="0"/>
          </a:p>
        </p:txBody>
      </p:sp>
      <p:sp>
        <p:nvSpPr>
          <p:cNvPr id="3" name="Title 2"/>
          <p:cNvSpPr>
            <a:spLocks noGrp="1"/>
          </p:cNvSpPr>
          <p:nvPr>
            <p:ph type="title"/>
          </p:nvPr>
        </p:nvSpPr>
        <p:spPr/>
        <p:txBody>
          <a:bodyPr/>
          <a:lstStyle/>
          <a:p>
            <a:r>
              <a:rPr lang="en-GB" b="1" dirty="0">
                <a:latin typeface="+mn-lt"/>
              </a:rPr>
              <a:t>Function of Behaviour</a:t>
            </a:r>
          </a:p>
        </p:txBody>
      </p:sp>
      <p:sp>
        <p:nvSpPr>
          <p:cNvPr id="4" name="TextBox 3">
            <a:extLst>
              <a:ext uri="{FF2B5EF4-FFF2-40B4-BE49-F238E27FC236}">
                <a16:creationId xmlns:a16="http://schemas.microsoft.com/office/drawing/2014/main" id="{A898CA64-1C6C-4CD0-BDBD-DDA301F92C58}"/>
              </a:ext>
            </a:extLst>
          </p:cNvPr>
          <p:cNvSpPr txBox="1"/>
          <p:nvPr/>
        </p:nvSpPr>
        <p:spPr>
          <a:xfrm>
            <a:off x="10235952" y="6396336"/>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extLst>
      <p:ext uri="{BB962C8B-B14F-4D97-AF65-F5344CB8AC3E}">
        <p14:creationId xmlns:p14="http://schemas.microsoft.com/office/powerpoint/2010/main" val="30633785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6DB99D5-D2A7-3CBE-5104-D4E44854AAEF}"/>
              </a:ext>
            </a:extLst>
          </p:cNvPr>
          <p:cNvSpPr>
            <a:spLocks noGrp="1"/>
          </p:cNvSpPr>
          <p:nvPr>
            <p:ph type="title"/>
          </p:nvPr>
        </p:nvSpPr>
        <p:spPr>
          <a:xfrm>
            <a:off x="438150" y="214604"/>
            <a:ext cx="9958560" cy="5957596"/>
          </a:xfrm>
        </p:spPr>
        <p:txBody>
          <a:bodyPr>
            <a:normAutofit/>
          </a:bodyPr>
          <a:lstStyle/>
          <a:p>
            <a:r>
              <a:rPr lang="en-GB" b="0" i="0" dirty="0">
                <a:solidFill>
                  <a:srgbClr val="000000"/>
                </a:solidFill>
                <a:effectLst/>
                <a:latin typeface="Avenir W01"/>
              </a:rPr>
              <a:t>	</a:t>
            </a:r>
            <a:r>
              <a:rPr lang="en-GB" dirty="0">
                <a:solidFill>
                  <a:srgbClr val="000000"/>
                </a:solidFill>
                <a:latin typeface="Avenir W01"/>
              </a:rPr>
              <a:t>			</a:t>
            </a:r>
            <a:r>
              <a:rPr lang="en-GB" b="1" i="0" dirty="0">
                <a:solidFill>
                  <a:srgbClr val="000000"/>
                </a:solidFill>
                <a:effectLst/>
                <a:latin typeface="Avenir W01"/>
              </a:rPr>
              <a:t>Anxiety</a:t>
            </a:r>
            <a:br>
              <a:rPr lang="en-GB" b="0" i="0" dirty="0">
                <a:solidFill>
                  <a:srgbClr val="000000"/>
                </a:solidFill>
                <a:effectLst/>
                <a:latin typeface="Avenir W01"/>
              </a:rPr>
            </a:br>
            <a:r>
              <a:rPr lang="en-GB" b="0" i="0" dirty="0">
                <a:solidFill>
                  <a:srgbClr val="000000"/>
                </a:solidFill>
                <a:effectLst/>
                <a:latin typeface="Avenir W01"/>
              </a:rPr>
              <a:t>A </a:t>
            </a:r>
            <a:r>
              <a:rPr lang="en-GB" dirty="0">
                <a:solidFill>
                  <a:srgbClr val="000000"/>
                </a:solidFill>
                <a:latin typeface="Avenir W01"/>
              </a:rPr>
              <a:t>mild or severe </a:t>
            </a:r>
            <a:r>
              <a:rPr lang="en-GB" b="0" i="0" dirty="0">
                <a:solidFill>
                  <a:srgbClr val="000000"/>
                </a:solidFill>
                <a:effectLst/>
                <a:latin typeface="Avenir W01"/>
              </a:rPr>
              <a:t>feeling of unease, worry or fear.</a:t>
            </a:r>
            <a:br>
              <a:rPr lang="en-GB" b="0" i="0" dirty="0">
                <a:solidFill>
                  <a:srgbClr val="000000"/>
                </a:solidFill>
                <a:effectLst/>
                <a:latin typeface="Avenir W01"/>
              </a:rPr>
            </a:br>
            <a:r>
              <a:rPr lang="en-GB" b="0" i="0" dirty="0">
                <a:solidFill>
                  <a:srgbClr val="000000"/>
                </a:solidFill>
                <a:effectLst/>
                <a:latin typeface="Avenir W01"/>
              </a:rPr>
              <a:t>Everyone has feelings of anxiety at some point in their life. </a:t>
            </a:r>
            <a:r>
              <a:rPr lang="en-GB" dirty="0">
                <a:solidFill>
                  <a:srgbClr val="000000"/>
                </a:solidFill>
                <a:latin typeface="Avenir W01"/>
              </a:rPr>
              <a:t>Y</a:t>
            </a:r>
            <a:r>
              <a:rPr lang="en-GB" b="0" i="0" dirty="0">
                <a:solidFill>
                  <a:srgbClr val="000000"/>
                </a:solidFill>
                <a:effectLst/>
                <a:latin typeface="Avenir W01"/>
              </a:rPr>
              <a:t>ou may feel worried and anxious about an exam or having a medical test or job interview. During times like these, feeling anxious can be perfectly normal. </a:t>
            </a:r>
            <a:br>
              <a:rPr lang="en-GB" b="0" i="0" dirty="0">
                <a:solidFill>
                  <a:srgbClr val="000000"/>
                </a:solidFill>
                <a:effectLst/>
                <a:latin typeface="Avenir W01"/>
              </a:rPr>
            </a:br>
            <a:r>
              <a:rPr lang="en-GB" b="0" i="0" dirty="0">
                <a:solidFill>
                  <a:srgbClr val="000000"/>
                </a:solidFill>
                <a:effectLst/>
                <a:latin typeface="Avenir W01"/>
              </a:rPr>
              <a:t>*</a:t>
            </a:r>
            <a:r>
              <a:rPr lang="en-GB" i="1" dirty="0">
                <a:solidFill>
                  <a:srgbClr val="000000"/>
                </a:solidFill>
                <a:latin typeface="Avenir W01"/>
              </a:rPr>
              <a:t>S</a:t>
            </a:r>
            <a:r>
              <a:rPr lang="en-GB" b="0" i="1" dirty="0">
                <a:solidFill>
                  <a:srgbClr val="000000"/>
                </a:solidFill>
                <a:effectLst/>
                <a:latin typeface="Avenir W01"/>
              </a:rPr>
              <a:t>ome people find it hard to control their worries. Their feelings of anxiety are more constant and can often affect their daily life.    (NHS Inform)</a:t>
            </a:r>
          </a:p>
        </p:txBody>
      </p:sp>
      <p:pic>
        <p:nvPicPr>
          <p:cNvPr id="1026" name="Picture 2" descr="Anxiety glyph icon Royalty Free Vector Image - VectorStock">
            <a:extLst>
              <a:ext uri="{FF2B5EF4-FFF2-40B4-BE49-F238E27FC236}">
                <a16:creationId xmlns:a16="http://schemas.microsoft.com/office/drawing/2014/main" id="{AE65771A-D5B2-8D7F-6793-35AEF5E11A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531" t="9795" r="25509" b="20000"/>
          <a:stretch/>
        </p:blipFill>
        <p:spPr bwMode="auto">
          <a:xfrm>
            <a:off x="10378188" y="2600324"/>
            <a:ext cx="1813811"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65373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B497308-DD5A-D38D-8CE5-B73D1CABD616}"/>
              </a:ext>
            </a:extLst>
          </p:cNvPr>
          <p:cNvSpPr>
            <a:spLocks noGrp="1"/>
          </p:cNvSpPr>
          <p:nvPr>
            <p:ph idx="1"/>
          </p:nvPr>
        </p:nvSpPr>
        <p:spPr>
          <a:xfrm>
            <a:off x="609600" y="2211355"/>
            <a:ext cx="10972800" cy="3750337"/>
          </a:xfrm>
        </p:spPr>
        <p:txBody>
          <a:bodyPr/>
          <a:lstStyle/>
          <a:p>
            <a:pPr marL="0" indent="0">
              <a:buNone/>
            </a:pPr>
            <a:endParaRPr lang="en-GB" dirty="0"/>
          </a:p>
          <a:p>
            <a:pPr marL="0" indent="0" algn="ctr">
              <a:buNone/>
            </a:pPr>
            <a:r>
              <a:rPr lang="en-GB" dirty="0"/>
              <a:t>Can’t Cope With</a:t>
            </a:r>
          </a:p>
          <a:p>
            <a:pPr marL="0" indent="0" algn="ctr">
              <a:buNone/>
            </a:pPr>
            <a:endParaRPr lang="en-GB" dirty="0"/>
          </a:p>
          <a:p>
            <a:pPr marL="0" indent="0" algn="ctr">
              <a:buNone/>
            </a:pPr>
            <a:r>
              <a:rPr lang="en-GB" dirty="0"/>
              <a:t>Or</a:t>
            </a:r>
          </a:p>
          <a:p>
            <a:pPr marL="0" indent="0" algn="ctr">
              <a:buNone/>
            </a:pPr>
            <a:endParaRPr lang="en-GB" dirty="0"/>
          </a:p>
          <a:p>
            <a:pPr marL="0" indent="0" algn="ctr">
              <a:buNone/>
            </a:pPr>
            <a:r>
              <a:rPr lang="en-GB" dirty="0"/>
              <a:t>Can’t Cope Without</a:t>
            </a:r>
          </a:p>
        </p:txBody>
      </p:sp>
      <p:sp>
        <p:nvSpPr>
          <p:cNvPr id="3" name="Title 2">
            <a:extLst>
              <a:ext uri="{FF2B5EF4-FFF2-40B4-BE49-F238E27FC236}">
                <a16:creationId xmlns:a16="http://schemas.microsoft.com/office/drawing/2014/main" id="{507891E6-4476-4D53-5C5F-62E98B4DB17E}"/>
              </a:ext>
            </a:extLst>
          </p:cNvPr>
          <p:cNvSpPr>
            <a:spLocks noGrp="1"/>
          </p:cNvSpPr>
          <p:nvPr>
            <p:ph type="title"/>
          </p:nvPr>
        </p:nvSpPr>
        <p:spPr>
          <a:xfrm>
            <a:off x="927111" y="993710"/>
            <a:ext cx="10972800" cy="792088"/>
          </a:xfrm>
        </p:spPr>
        <p:txBody>
          <a:bodyPr>
            <a:normAutofit fontScale="90000"/>
          </a:bodyPr>
          <a:lstStyle/>
          <a:p>
            <a:r>
              <a:rPr lang="en-GB" dirty="0"/>
              <a:t>When this goes beyond what they can manage, there may be times/things/people that they:</a:t>
            </a:r>
            <a:br>
              <a:rPr lang="en-GB" dirty="0"/>
            </a:br>
            <a:endParaRPr lang="en-GB" dirty="0"/>
          </a:p>
        </p:txBody>
      </p:sp>
    </p:spTree>
    <p:extLst>
      <p:ext uri="{BB962C8B-B14F-4D97-AF65-F5344CB8AC3E}">
        <p14:creationId xmlns:p14="http://schemas.microsoft.com/office/powerpoint/2010/main" val="79058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3F868BC-A94E-47F2-ACC8-89BB8D7F255A}"/>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t="6855" r="966" b="21584"/>
          <a:stretch/>
        </p:blipFill>
        <p:spPr>
          <a:xfrm>
            <a:off x="3390122" y="262759"/>
            <a:ext cx="7075184" cy="6310865"/>
          </a:xfrm>
          <a:prstGeom prst="rect">
            <a:avLst/>
          </a:prstGeom>
        </p:spPr>
      </p:pic>
      <p:sp>
        <p:nvSpPr>
          <p:cNvPr id="5" name="TextBox 48">
            <a:extLst>
              <a:ext uri="{FF2B5EF4-FFF2-40B4-BE49-F238E27FC236}">
                <a16:creationId xmlns:a16="http://schemas.microsoft.com/office/drawing/2014/main" id="{AB02A1D0-B063-4A2E-9EDF-2692C50D4084}"/>
              </a:ext>
            </a:extLst>
          </p:cNvPr>
          <p:cNvSpPr txBox="1">
            <a:spLocks noChangeArrowheads="1"/>
          </p:cNvSpPr>
          <p:nvPr/>
        </p:nvSpPr>
        <p:spPr bwMode="auto">
          <a:xfrm>
            <a:off x="4790304" y="2398675"/>
            <a:ext cx="4320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Does not like but can cope</a:t>
            </a:r>
          </a:p>
        </p:txBody>
      </p:sp>
      <p:sp>
        <p:nvSpPr>
          <p:cNvPr id="6" name="TextBox 49">
            <a:extLst>
              <a:ext uri="{FF2B5EF4-FFF2-40B4-BE49-F238E27FC236}">
                <a16:creationId xmlns:a16="http://schemas.microsoft.com/office/drawing/2014/main" id="{8D4DEDA4-FC2B-4239-9224-EC9A799CC4FB}"/>
              </a:ext>
            </a:extLst>
          </p:cNvPr>
          <p:cNvSpPr txBox="1">
            <a:spLocks noChangeArrowheads="1"/>
          </p:cNvSpPr>
          <p:nvPr/>
        </p:nvSpPr>
        <p:spPr bwMode="auto">
          <a:xfrm>
            <a:off x="4790304" y="3891835"/>
            <a:ext cx="4320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Likes but can cope without</a:t>
            </a:r>
          </a:p>
        </p:txBody>
      </p:sp>
      <p:sp>
        <p:nvSpPr>
          <p:cNvPr id="9" name="TextBox 52">
            <a:extLst>
              <a:ext uri="{FF2B5EF4-FFF2-40B4-BE49-F238E27FC236}">
                <a16:creationId xmlns:a16="http://schemas.microsoft.com/office/drawing/2014/main" id="{DA99D4E7-8DB0-424F-99DB-AD470A28FE51}"/>
              </a:ext>
            </a:extLst>
          </p:cNvPr>
          <p:cNvSpPr txBox="1">
            <a:spLocks noChangeArrowheads="1"/>
          </p:cNvSpPr>
          <p:nvPr/>
        </p:nvSpPr>
        <p:spPr bwMode="auto">
          <a:xfrm>
            <a:off x="5366304" y="1104964"/>
            <a:ext cx="3168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Cannot cope with</a:t>
            </a:r>
          </a:p>
        </p:txBody>
      </p:sp>
      <p:sp>
        <p:nvSpPr>
          <p:cNvPr id="10" name="TextBox 53">
            <a:extLst>
              <a:ext uri="{FF2B5EF4-FFF2-40B4-BE49-F238E27FC236}">
                <a16:creationId xmlns:a16="http://schemas.microsoft.com/office/drawing/2014/main" id="{BE840402-41B0-4EFC-863E-5A4636D4D9B2}"/>
              </a:ext>
            </a:extLst>
          </p:cNvPr>
          <p:cNvSpPr txBox="1">
            <a:spLocks noChangeArrowheads="1"/>
          </p:cNvSpPr>
          <p:nvPr/>
        </p:nvSpPr>
        <p:spPr bwMode="auto">
          <a:xfrm>
            <a:off x="5366304" y="5259292"/>
            <a:ext cx="3168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Cannot cope without</a:t>
            </a:r>
          </a:p>
        </p:txBody>
      </p:sp>
      <p:sp>
        <p:nvSpPr>
          <p:cNvPr id="11" name="TextBox 47">
            <a:extLst>
              <a:ext uri="{FF2B5EF4-FFF2-40B4-BE49-F238E27FC236}">
                <a16:creationId xmlns:a16="http://schemas.microsoft.com/office/drawing/2014/main" id="{F67B7C38-6646-44B7-97C9-0FE12F8E50C1}"/>
              </a:ext>
            </a:extLst>
          </p:cNvPr>
          <p:cNvSpPr txBox="1">
            <a:spLocks noChangeArrowheads="1"/>
          </p:cNvSpPr>
          <p:nvPr/>
        </p:nvSpPr>
        <p:spPr bwMode="auto">
          <a:xfrm>
            <a:off x="1881189" y="645790"/>
            <a:ext cx="1857375"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Dangerous behaviour</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(affecting others)</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(affecting self)</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Limit of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Comfortable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Neutral</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Comfortable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Limit of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(affecting self)</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 (affecting others)</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Dangerous behaviours</a:t>
            </a:r>
          </a:p>
        </p:txBody>
      </p:sp>
    </p:spTree>
    <p:extLst>
      <p:ext uri="{BB962C8B-B14F-4D97-AF65-F5344CB8AC3E}">
        <p14:creationId xmlns:p14="http://schemas.microsoft.com/office/powerpoint/2010/main" val="3903394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Group 44"/>
          <p:cNvGrpSpPr>
            <a:grpSpLocks/>
          </p:cNvGrpSpPr>
          <p:nvPr/>
        </p:nvGrpSpPr>
        <p:grpSpPr bwMode="auto">
          <a:xfrm>
            <a:off x="1337287" y="911917"/>
            <a:ext cx="8334375" cy="5097462"/>
            <a:chOff x="517525" y="188913"/>
            <a:chExt cx="8189913" cy="4904987"/>
          </a:xfrm>
        </p:grpSpPr>
        <p:sp>
          <p:nvSpPr>
            <p:cNvPr id="114694" name="Line 3"/>
            <p:cNvSpPr>
              <a:spLocks noChangeShapeType="1"/>
            </p:cNvSpPr>
            <p:nvPr/>
          </p:nvSpPr>
          <p:spPr bwMode="auto">
            <a:xfrm>
              <a:off x="954086" y="1340182"/>
              <a:ext cx="23512" cy="3612136"/>
            </a:xfrm>
            <a:prstGeom prst="line">
              <a:avLst/>
            </a:prstGeom>
            <a:noFill/>
            <a:ln w="3175">
              <a:solidFill>
                <a:schemeClr val="tx1"/>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5" name="Line 4"/>
            <p:cNvSpPr>
              <a:spLocks noChangeShapeType="1"/>
            </p:cNvSpPr>
            <p:nvPr/>
          </p:nvSpPr>
          <p:spPr bwMode="auto">
            <a:xfrm>
              <a:off x="954087" y="4952317"/>
              <a:ext cx="5832271" cy="0"/>
            </a:xfrm>
            <a:prstGeom prst="line">
              <a:avLst/>
            </a:prstGeom>
            <a:noFill/>
            <a:ln w="3175">
              <a:solidFill>
                <a:schemeClr val="tx1"/>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6" name="Line 5"/>
            <p:cNvSpPr>
              <a:spLocks noChangeShapeType="1"/>
            </p:cNvSpPr>
            <p:nvPr/>
          </p:nvSpPr>
          <p:spPr bwMode="auto">
            <a:xfrm>
              <a:off x="954087" y="2709321"/>
              <a:ext cx="7272082" cy="0"/>
            </a:xfrm>
            <a:prstGeom prst="line">
              <a:avLst/>
            </a:prstGeom>
            <a:noFill/>
            <a:ln w="25400">
              <a:solidFill>
                <a:schemeClr val="tx1"/>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7" name="Line 18"/>
            <p:cNvSpPr>
              <a:spLocks noChangeShapeType="1"/>
            </p:cNvSpPr>
            <p:nvPr/>
          </p:nvSpPr>
          <p:spPr bwMode="auto">
            <a:xfrm flipV="1">
              <a:off x="6786358" y="4941503"/>
              <a:ext cx="1921080" cy="10814"/>
            </a:xfrm>
            <a:prstGeom prst="line">
              <a:avLst/>
            </a:prstGeom>
            <a:noFill/>
            <a:ln w="3175">
              <a:solidFill>
                <a:schemeClr val="tx1"/>
              </a:solidFill>
              <a:round/>
              <a:headEnd/>
              <a:tailEnd type="triangle" w="lg" len="lg"/>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8" name="Line 19"/>
            <p:cNvSpPr>
              <a:spLocks noChangeShapeType="1"/>
            </p:cNvSpPr>
            <p:nvPr/>
          </p:nvSpPr>
          <p:spPr bwMode="auto">
            <a:xfrm flipH="1" flipV="1">
              <a:off x="954085" y="188913"/>
              <a:ext cx="2" cy="1151269"/>
            </a:xfrm>
            <a:prstGeom prst="line">
              <a:avLst/>
            </a:prstGeom>
            <a:noFill/>
            <a:ln w="3175">
              <a:solidFill>
                <a:schemeClr val="tx1"/>
              </a:solidFill>
              <a:round/>
              <a:headEnd/>
              <a:tailEnd type="triangle" w="lg" len="lg"/>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9" name="Line 5"/>
            <p:cNvSpPr>
              <a:spLocks noChangeShapeType="1"/>
            </p:cNvSpPr>
            <p:nvPr/>
          </p:nvSpPr>
          <p:spPr bwMode="auto">
            <a:xfrm>
              <a:off x="954085" y="3140932"/>
              <a:ext cx="7272082" cy="0"/>
            </a:xfrm>
            <a:prstGeom prst="line">
              <a:avLst/>
            </a:prstGeom>
            <a:noFill/>
            <a:ln w="3175">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0" name="Line 5"/>
            <p:cNvSpPr>
              <a:spLocks noChangeShapeType="1"/>
            </p:cNvSpPr>
            <p:nvPr/>
          </p:nvSpPr>
          <p:spPr bwMode="auto">
            <a:xfrm>
              <a:off x="1000100" y="4969601"/>
              <a:ext cx="7272082" cy="0"/>
            </a:xfrm>
            <a:prstGeom prst="line">
              <a:avLst/>
            </a:prstGeom>
            <a:noFill/>
            <a:ln w="38100">
              <a:solidFill>
                <a:srgbClr val="FF0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1" name="Line 5"/>
            <p:cNvSpPr>
              <a:spLocks noChangeShapeType="1"/>
            </p:cNvSpPr>
            <p:nvPr/>
          </p:nvSpPr>
          <p:spPr bwMode="auto">
            <a:xfrm>
              <a:off x="954085" y="4005531"/>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2" name="Line 5"/>
            <p:cNvSpPr>
              <a:spLocks noChangeShapeType="1"/>
            </p:cNvSpPr>
            <p:nvPr/>
          </p:nvSpPr>
          <p:spPr bwMode="auto">
            <a:xfrm>
              <a:off x="954085" y="4437601"/>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3" name="Line 5"/>
            <p:cNvSpPr>
              <a:spLocks noChangeShapeType="1"/>
            </p:cNvSpPr>
            <p:nvPr/>
          </p:nvSpPr>
          <p:spPr bwMode="auto">
            <a:xfrm>
              <a:off x="954085" y="2277251"/>
              <a:ext cx="7272082" cy="0"/>
            </a:xfrm>
            <a:prstGeom prst="line">
              <a:avLst/>
            </a:prstGeom>
            <a:noFill/>
            <a:ln w="3175">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4" name="Line 5"/>
            <p:cNvSpPr>
              <a:spLocks noChangeShapeType="1"/>
            </p:cNvSpPr>
            <p:nvPr/>
          </p:nvSpPr>
          <p:spPr bwMode="auto">
            <a:xfrm>
              <a:off x="954085" y="1341564"/>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5" name="Line 5"/>
            <p:cNvSpPr>
              <a:spLocks noChangeShapeType="1"/>
            </p:cNvSpPr>
            <p:nvPr/>
          </p:nvSpPr>
          <p:spPr bwMode="auto">
            <a:xfrm>
              <a:off x="954085" y="837018"/>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6" name="Line 5"/>
            <p:cNvSpPr>
              <a:spLocks noChangeShapeType="1"/>
            </p:cNvSpPr>
            <p:nvPr/>
          </p:nvSpPr>
          <p:spPr bwMode="auto">
            <a:xfrm>
              <a:off x="954085" y="404948"/>
              <a:ext cx="7272082" cy="0"/>
            </a:xfrm>
            <a:prstGeom prst="line">
              <a:avLst/>
            </a:prstGeom>
            <a:noFill/>
            <a:ln w="38100">
              <a:solidFill>
                <a:srgbClr val="FF0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7" name="Line 5"/>
            <p:cNvSpPr>
              <a:spLocks noChangeShapeType="1"/>
            </p:cNvSpPr>
            <p:nvPr/>
          </p:nvSpPr>
          <p:spPr bwMode="auto">
            <a:xfrm>
              <a:off x="954085" y="1845181"/>
              <a:ext cx="7272082" cy="0"/>
            </a:xfrm>
            <a:prstGeom prst="line">
              <a:avLst/>
            </a:prstGeom>
            <a:noFill/>
            <a:ln w="38100">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114708" name="Straight Connector 3"/>
            <p:cNvCxnSpPr>
              <a:cxnSpLocks noChangeShapeType="1"/>
            </p:cNvCxnSpPr>
            <p:nvPr/>
          </p:nvCxnSpPr>
          <p:spPr bwMode="auto">
            <a:xfrm>
              <a:off x="1386169" y="404948"/>
              <a:ext cx="0" cy="4547369"/>
            </a:xfrm>
            <a:prstGeom prst="line">
              <a:avLst/>
            </a:prstGeom>
            <a:noFill/>
            <a:ln w="3175" algn="ctr">
              <a:solidFill>
                <a:schemeClr val="tx1"/>
              </a:solidFill>
              <a:round/>
              <a:headEnd/>
              <a:tailEnd/>
            </a:ln>
          </p:spPr>
        </p:cxnSp>
        <p:cxnSp>
          <p:nvCxnSpPr>
            <p:cNvPr id="114709" name="Straight Connector 36"/>
            <p:cNvCxnSpPr>
              <a:cxnSpLocks noChangeShapeType="1"/>
            </p:cNvCxnSpPr>
            <p:nvPr/>
          </p:nvCxnSpPr>
          <p:spPr bwMode="auto">
            <a:xfrm flipH="1">
              <a:off x="1817815" y="404948"/>
              <a:ext cx="418" cy="4572324"/>
            </a:xfrm>
            <a:prstGeom prst="line">
              <a:avLst/>
            </a:prstGeom>
            <a:noFill/>
            <a:ln w="3175" algn="ctr">
              <a:solidFill>
                <a:schemeClr val="tx1"/>
              </a:solidFill>
              <a:round/>
              <a:headEnd/>
              <a:tailEnd/>
            </a:ln>
          </p:spPr>
        </p:cxnSp>
        <p:cxnSp>
          <p:nvCxnSpPr>
            <p:cNvPr id="114710" name="Straight Connector 37"/>
            <p:cNvCxnSpPr>
              <a:cxnSpLocks noChangeShapeType="1"/>
            </p:cNvCxnSpPr>
            <p:nvPr/>
          </p:nvCxnSpPr>
          <p:spPr bwMode="auto">
            <a:xfrm>
              <a:off x="2322075" y="404948"/>
              <a:ext cx="166" cy="4547369"/>
            </a:xfrm>
            <a:prstGeom prst="line">
              <a:avLst/>
            </a:prstGeom>
            <a:noFill/>
            <a:ln w="3175" algn="ctr">
              <a:solidFill>
                <a:schemeClr val="tx1"/>
              </a:solidFill>
              <a:round/>
              <a:headEnd/>
              <a:tailEnd/>
            </a:ln>
          </p:spPr>
        </p:cxnSp>
        <p:cxnSp>
          <p:nvCxnSpPr>
            <p:cNvPr id="114711" name="Straight Connector 38"/>
            <p:cNvCxnSpPr>
              <a:cxnSpLocks noChangeShapeType="1"/>
            </p:cNvCxnSpPr>
            <p:nvPr/>
          </p:nvCxnSpPr>
          <p:spPr bwMode="auto">
            <a:xfrm>
              <a:off x="5274466" y="404948"/>
              <a:ext cx="0" cy="4522171"/>
            </a:xfrm>
            <a:prstGeom prst="line">
              <a:avLst/>
            </a:prstGeom>
            <a:noFill/>
            <a:ln w="3175" algn="ctr">
              <a:solidFill>
                <a:schemeClr val="tx1"/>
              </a:solidFill>
              <a:round/>
              <a:headEnd/>
              <a:tailEnd/>
            </a:ln>
          </p:spPr>
        </p:cxnSp>
        <p:cxnSp>
          <p:nvCxnSpPr>
            <p:cNvPr id="114712" name="Straight Connector 39"/>
            <p:cNvCxnSpPr>
              <a:cxnSpLocks noChangeShapeType="1"/>
            </p:cNvCxnSpPr>
            <p:nvPr/>
          </p:nvCxnSpPr>
          <p:spPr bwMode="auto">
            <a:xfrm flipH="1">
              <a:off x="2826279" y="404948"/>
              <a:ext cx="66" cy="4547369"/>
            </a:xfrm>
            <a:prstGeom prst="line">
              <a:avLst/>
            </a:prstGeom>
            <a:noFill/>
            <a:ln w="3175" algn="ctr">
              <a:solidFill>
                <a:schemeClr val="tx1"/>
              </a:solidFill>
              <a:round/>
              <a:headEnd/>
              <a:tailEnd/>
            </a:ln>
          </p:spPr>
        </p:cxnSp>
        <p:cxnSp>
          <p:nvCxnSpPr>
            <p:cNvPr id="114713" name="Straight Connector 40"/>
            <p:cNvCxnSpPr>
              <a:cxnSpLocks noChangeShapeType="1"/>
            </p:cNvCxnSpPr>
            <p:nvPr/>
          </p:nvCxnSpPr>
          <p:spPr bwMode="auto">
            <a:xfrm>
              <a:off x="3330317" y="404948"/>
              <a:ext cx="0" cy="4547369"/>
            </a:xfrm>
            <a:prstGeom prst="line">
              <a:avLst/>
            </a:prstGeom>
            <a:noFill/>
            <a:ln w="3175" algn="ctr">
              <a:solidFill>
                <a:schemeClr val="tx1"/>
              </a:solidFill>
              <a:round/>
              <a:headEnd/>
              <a:tailEnd/>
            </a:ln>
          </p:spPr>
        </p:cxnSp>
        <p:cxnSp>
          <p:nvCxnSpPr>
            <p:cNvPr id="114714" name="Straight Connector 41"/>
            <p:cNvCxnSpPr>
              <a:cxnSpLocks noChangeShapeType="1"/>
            </p:cNvCxnSpPr>
            <p:nvPr/>
          </p:nvCxnSpPr>
          <p:spPr bwMode="auto">
            <a:xfrm>
              <a:off x="4338394" y="404948"/>
              <a:ext cx="0" cy="4547369"/>
            </a:xfrm>
            <a:prstGeom prst="line">
              <a:avLst/>
            </a:prstGeom>
            <a:noFill/>
            <a:ln w="3175" algn="ctr">
              <a:solidFill>
                <a:schemeClr val="tx1"/>
              </a:solidFill>
              <a:round/>
              <a:headEnd/>
              <a:tailEnd/>
            </a:ln>
          </p:spPr>
        </p:cxnSp>
        <p:cxnSp>
          <p:nvCxnSpPr>
            <p:cNvPr id="114715" name="Straight Connector 42"/>
            <p:cNvCxnSpPr>
              <a:cxnSpLocks noChangeShapeType="1"/>
            </p:cNvCxnSpPr>
            <p:nvPr/>
          </p:nvCxnSpPr>
          <p:spPr bwMode="auto">
            <a:xfrm>
              <a:off x="3834355" y="404948"/>
              <a:ext cx="0" cy="4547369"/>
            </a:xfrm>
            <a:prstGeom prst="line">
              <a:avLst/>
            </a:prstGeom>
            <a:noFill/>
            <a:ln w="3175" algn="ctr">
              <a:solidFill>
                <a:schemeClr val="tx1"/>
              </a:solidFill>
              <a:round/>
              <a:headEnd/>
              <a:tailEnd/>
            </a:ln>
          </p:spPr>
        </p:cxnSp>
        <p:cxnSp>
          <p:nvCxnSpPr>
            <p:cNvPr id="114716" name="Straight Connector 43"/>
            <p:cNvCxnSpPr>
              <a:cxnSpLocks noChangeShapeType="1"/>
            </p:cNvCxnSpPr>
            <p:nvPr/>
          </p:nvCxnSpPr>
          <p:spPr bwMode="auto">
            <a:xfrm>
              <a:off x="4842433" y="404948"/>
              <a:ext cx="0" cy="4547369"/>
            </a:xfrm>
            <a:prstGeom prst="line">
              <a:avLst/>
            </a:prstGeom>
            <a:noFill/>
            <a:ln w="3175" algn="ctr">
              <a:solidFill>
                <a:schemeClr val="tx1"/>
              </a:solidFill>
              <a:round/>
              <a:headEnd/>
              <a:tailEnd/>
            </a:ln>
          </p:spPr>
        </p:cxnSp>
        <p:cxnSp>
          <p:nvCxnSpPr>
            <p:cNvPr id="114717" name="Straight Connector 44"/>
            <p:cNvCxnSpPr>
              <a:cxnSpLocks noChangeShapeType="1"/>
              <a:endCxn id="114695" idx="1"/>
            </p:cNvCxnSpPr>
            <p:nvPr/>
          </p:nvCxnSpPr>
          <p:spPr bwMode="auto">
            <a:xfrm>
              <a:off x="6786358" y="390564"/>
              <a:ext cx="0" cy="4561754"/>
            </a:xfrm>
            <a:prstGeom prst="line">
              <a:avLst/>
            </a:prstGeom>
            <a:noFill/>
            <a:ln w="3175" algn="ctr">
              <a:solidFill>
                <a:schemeClr val="tx1"/>
              </a:solidFill>
              <a:round/>
              <a:headEnd/>
              <a:tailEnd/>
            </a:ln>
          </p:spPr>
        </p:cxnSp>
        <p:cxnSp>
          <p:nvCxnSpPr>
            <p:cNvPr id="114718" name="Straight Connector 45"/>
            <p:cNvCxnSpPr>
              <a:cxnSpLocks noChangeShapeType="1"/>
            </p:cNvCxnSpPr>
            <p:nvPr/>
          </p:nvCxnSpPr>
          <p:spPr bwMode="auto">
            <a:xfrm>
              <a:off x="6210537" y="390564"/>
              <a:ext cx="0" cy="4561753"/>
            </a:xfrm>
            <a:prstGeom prst="line">
              <a:avLst/>
            </a:prstGeom>
            <a:noFill/>
            <a:ln w="3175" algn="ctr">
              <a:solidFill>
                <a:schemeClr val="tx1"/>
              </a:solidFill>
              <a:round/>
              <a:headEnd/>
              <a:tailEnd/>
            </a:ln>
          </p:spPr>
        </p:cxnSp>
        <p:cxnSp>
          <p:nvCxnSpPr>
            <p:cNvPr id="114719" name="Straight Connector 46"/>
            <p:cNvCxnSpPr>
              <a:cxnSpLocks noChangeShapeType="1"/>
            </p:cNvCxnSpPr>
            <p:nvPr/>
          </p:nvCxnSpPr>
          <p:spPr bwMode="auto">
            <a:xfrm>
              <a:off x="7290619" y="404948"/>
              <a:ext cx="0" cy="4522171"/>
            </a:xfrm>
            <a:prstGeom prst="line">
              <a:avLst/>
            </a:prstGeom>
            <a:noFill/>
            <a:ln w="3175" algn="ctr">
              <a:solidFill>
                <a:schemeClr val="tx1"/>
              </a:solidFill>
              <a:round/>
              <a:headEnd/>
              <a:tailEnd/>
            </a:ln>
          </p:spPr>
        </p:cxnSp>
        <p:cxnSp>
          <p:nvCxnSpPr>
            <p:cNvPr id="114720" name="Straight Connector 47"/>
            <p:cNvCxnSpPr>
              <a:cxnSpLocks noChangeShapeType="1"/>
            </p:cNvCxnSpPr>
            <p:nvPr/>
          </p:nvCxnSpPr>
          <p:spPr bwMode="auto">
            <a:xfrm flipH="1">
              <a:off x="5706499" y="390564"/>
              <a:ext cx="25151" cy="4550938"/>
            </a:xfrm>
            <a:prstGeom prst="line">
              <a:avLst/>
            </a:prstGeom>
            <a:noFill/>
            <a:ln w="3175" algn="ctr">
              <a:solidFill>
                <a:schemeClr val="tx1"/>
              </a:solidFill>
              <a:round/>
              <a:headEnd/>
              <a:tailEnd/>
            </a:ln>
          </p:spPr>
        </p:cxnSp>
        <p:cxnSp>
          <p:nvCxnSpPr>
            <p:cNvPr id="114721" name="Straight Connector 48"/>
            <p:cNvCxnSpPr>
              <a:cxnSpLocks noChangeShapeType="1"/>
            </p:cNvCxnSpPr>
            <p:nvPr/>
          </p:nvCxnSpPr>
          <p:spPr bwMode="auto">
            <a:xfrm>
              <a:off x="7794657" y="404948"/>
              <a:ext cx="0" cy="4522171"/>
            </a:xfrm>
            <a:prstGeom prst="line">
              <a:avLst/>
            </a:prstGeom>
            <a:noFill/>
            <a:ln w="3175" algn="ctr">
              <a:solidFill>
                <a:schemeClr val="tx1"/>
              </a:solidFill>
              <a:round/>
              <a:headEnd/>
              <a:tailEnd/>
            </a:ln>
          </p:spPr>
        </p:cxnSp>
        <p:cxnSp>
          <p:nvCxnSpPr>
            <p:cNvPr id="114722" name="Straight Connector 49"/>
            <p:cNvCxnSpPr>
              <a:cxnSpLocks noChangeShapeType="1"/>
            </p:cNvCxnSpPr>
            <p:nvPr/>
          </p:nvCxnSpPr>
          <p:spPr bwMode="auto">
            <a:xfrm>
              <a:off x="8213575" y="404948"/>
              <a:ext cx="12592" cy="4522171"/>
            </a:xfrm>
            <a:prstGeom prst="line">
              <a:avLst/>
            </a:prstGeom>
            <a:noFill/>
            <a:ln w="3175" algn="ctr">
              <a:solidFill>
                <a:schemeClr val="tx1"/>
              </a:solidFill>
              <a:round/>
              <a:headEnd/>
              <a:tailEnd/>
            </a:ln>
          </p:spPr>
        </p:cxnSp>
        <p:sp>
          <p:nvSpPr>
            <p:cNvPr id="114723" name="TextBox 20"/>
            <p:cNvSpPr txBox="1">
              <a:spLocks noChangeArrowheads="1"/>
            </p:cNvSpPr>
            <p:nvPr/>
          </p:nvSpPr>
          <p:spPr bwMode="auto">
            <a:xfrm>
              <a:off x="530205" y="2135668"/>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+1</a:t>
              </a:r>
            </a:p>
          </p:txBody>
        </p:sp>
        <p:sp>
          <p:nvSpPr>
            <p:cNvPr id="114724" name="TextBox 67"/>
            <p:cNvSpPr txBox="1">
              <a:spLocks noChangeArrowheads="1"/>
            </p:cNvSpPr>
            <p:nvPr/>
          </p:nvSpPr>
          <p:spPr bwMode="auto">
            <a:xfrm>
              <a:off x="530205" y="3011754"/>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-1</a:t>
              </a:r>
            </a:p>
          </p:txBody>
        </p:sp>
        <p:sp>
          <p:nvSpPr>
            <p:cNvPr id="114725" name="TextBox 68"/>
            <p:cNvSpPr txBox="1">
              <a:spLocks noChangeArrowheads="1"/>
            </p:cNvSpPr>
            <p:nvPr/>
          </p:nvSpPr>
          <p:spPr bwMode="auto">
            <a:xfrm>
              <a:off x="517525" y="2557898"/>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0</a:t>
              </a:r>
            </a:p>
          </p:txBody>
        </p:sp>
        <p:sp>
          <p:nvSpPr>
            <p:cNvPr id="114726" name="TextBox 69"/>
            <p:cNvSpPr txBox="1">
              <a:spLocks noChangeArrowheads="1"/>
            </p:cNvSpPr>
            <p:nvPr/>
          </p:nvSpPr>
          <p:spPr bwMode="auto">
            <a:xfrm>
              <a:off x="530205" y="3430618"/>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-2</a:t>
              </a:r>
            </a:p>
          </p:txBody>
        </p:sp>
        <p:sp>
          <p:nvSpPr>
            <p:cNvPr id="114727" name="TextBox 70"/>
            <p:cNvSpPr txBox="1">
              <a:spLocks noChangeArrowheads="1"/>
            </p:cNvSpPr>
            <p:nvPr/>
          </p:nvSpPr>
          <p:spPr bwMode="auto">
            <a:xfrm>
              <a:off x="517525" y="3862687"/>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-3</a:t>
              </a:r>
            </a:p>
          </p:txBody>
        </p:sp>
        <p:sp>
          <p:nvSpPr>
            <p:cNvPr id="114728" name="TextBox 71"/>
            <p:cNvSpPr txBox="1">
              <a:spLocks noChangeArrowheads="1"/>
            </p:cNvSpPr>
            <p:nvPr/>
          </p:nvSpPr>
          <p:spPr bwMode="auto">
            <a:xfrm>
              <a:off x="543107" y="1704837"/>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+2</a:t>
              </a:r>
            </a:p>
          </p:txBody>
        </p:sp>
        <p:sp>
          <p:nvSpPr>
            <p:cNvPr id="114729" name="TextBox 72"/>
            <p:cNvSpPr txBox="1">
              <a:spLocks noChangeArrowheads="1"/>
            </p:cNvSpPr>
            <p:nvPr/>
          </p:nvSpPr>
          <p:spPr bwMode="auto">
            <a:xfrm>
              <a:off x="543107" y="700350"/>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+4</a:t>
              </a:r>
            </a:p>
          </p:txBody>
        </p:sp>
        <p:sp>
          <p:nvSpPr>
            <p:cNvPr id="114730" name="TextBox 73"/>
            <p:cNvSpPr txBox="1">
              <a:spLocks noChangeArrowheads="1"/>
            </p:cNvSpPr>
            <p:nvPr/>
          </p:nvSpPr>
          <p:spPr bwMode="auto">
            <a:xfrm>
              <a:off x="541451" y="248370"/>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+5</a:t>
              </a:r>
            </a:p>
          </p:txBody>
        </p:sp>
        <p:sp>
          <p:nvSpPr>
            <p:cNvPr id="114731" name="TextBox 74"/>
            <p:cNvSpPr txBox="1">
              <a:spLocks noChangeArrowheads="1"/>
            </p:cNvSpPr>
            <p:nvPr/>
          </p:nvSpPr>
          <p:spPr bwMode="auto">
            <a:xfrm>
              <a:off x="530205" y="1195711"/>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+3</a:t>
              </a:r>
            </a:p>
          </p:txBody>
        </p:sp>
        <p:sp>
          <p:nvSpPr>
            <p:cNvPr id="114732" name="TextBox 75"/>
            <p:cNvSpPr txBox="1">
              <a:spLocks noChangeArrowheads="1"/>
            </p:cNvSpPr>
            <p:nvPr/>
          </p:nvSpPr>
          <p:spPr bwMode="auto">
            <a:xfrm>
              <a:off x="530205" y="4816887"/>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-5</a:t>
              </a:r>
            </a:p>
          </p:txBody>
        </p:sp>
        <p:sp>
          <p:nvSpPr>
            <p:cNvPr id="114733" name="TextBox 76"/>
            <p:cNvSpPr txBox="1">
              <a:spLocks noChangeArrowheads="1"/>
            </p:cNvSpPr>
            <p:nvPr/>
          </p:nvSpPr>
          <p:spPr bwMode="auto">
            <a:xfrm>
              <a:off x="530205" y="4310353"/>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-4</a:t>
              </a:r>
            </a:p>
          </p:txBody>
        </p:sp>
        <p:sp>
          <p:nvSpPr>
            <p:cNvPr id="114734" name="Line 5"/>
            <p:cNvSpPr>
              <a:spLocks noChangeShapeType="1"/>
            </p:cNvSpPr>
            <p:nvPr/>
          </p:nvSpPr>
          <p:spPr bwMode="auto">
            <a:xfrm>
              <a:off x="1000099" y="3571876"/>
              <a:ext cx="7272082" cy="0"/>
            </a:xfrm>
            <a:prstGeom prst="line">
              <a:avLst/>
            </a:prstGeom>
            <a:noFill/>
            <a:ln w="38100">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114691" name="TextBox 46"/>
          <p:cNvSpPr txBox="1">
            <a:spLocks noChangeArrowheads="1"/>
          </p:cNvSpPr>
          <p:nvPr/>
        </p:nvSpPr>
        <p:spPr bwMode="auto">
          <a:xfrm rot="-5400000">
            <a:off x="5324319" y="1803612"/>
            <a:ext cx="820753" cy="8956675"/>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8.30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9.00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9.30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10.00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10.30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11.00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11.30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12.00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12.30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2.00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2.30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3.00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3.30</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114692" name="Freeform 49"/>
          <p:cNvSpPr>
            <a:spLocks noChangeArrowheads="1"/>
          </p:cNvSpPr>
          <p:nvPr/>
        </p:nvSpPr>
        <p:spPr bwMode="auto">
          <a:xfrm>
            <a:off x="1789725" y="1827111"/>
            <a:ext cx="7429500" cy="3267075"/>
          </a:xfrm>
          <a:custGeom>
            <a:avLst/>
            <a:gdLst>
              <a:gd name="T0" fmla="*/ 0 w 7454900"/>
              <a:gd name="T1" fmla="*/ 2147483646 h 990600"/>
              <a:gd name="T2" fmla="*/ 336475 w 7454900"/>
              <a:gd name="T3" fmla="*/ 2147483646 h 990600"/>
              <a:gd name="T4" fmla="*/ 1138829 w 7454900"/>
              <a:gd name="T5" fmla="*/ 2147483646 h 990600"/>
              <a:gd name="T6" fmla="*/ 1880787 w 7454900"/>
              <a:gd name="T7" fmla="*/ 2147483646 h 990600"/>
              <a:gd name="T8" fmla="*/ 2355289 w 7454900"/>
              <a:gd name="T9" fmla="*/ 2147483646 h 990600"/>
              <a:gd name="T10" fmla="*/ 2803914 w 7454900"/>
              <a:gd name="T11" fmla="*/ 2147483646 h 990600"/>
              <a:gd name="T12" fmla="*/ 3114506 w 7454900"/>
              <a:gd name="T13" fmla="*/ 2147483646 h 990600"/>
              <a:gd name="T14" fmla="*/ 3519994 w 7454900"/>
              <a:gd name="T15" fmla="*/ 2147483646 h 990600"/>
              <a:gd name="T16" fmla="*/ 3519994 w 7454900"/>
              <a:gd name="T17" fmla="*/ 2147483646 h 990600"/>
              <a:gd name="T18" fmla="*/ 3804698 w 7454900"/>
              <a:gd name="T19" fmla="*/ 2147483646 h 990600"/>
              <a:gd name="T20" fmla="*/ 4123911 w 7454900"/>
              <a:gd name="T21" fmla="*/ 2147483646 h 990600"/>
              <a:gd name="T22" fmla="*/ 4589796 w 7454900"/>
              <a:gd name="T23" fmla="*/ 2147483646 h 990600"/>
              <a:gd name="T24" fmla="*/ 4969404 w 7454900"/>
              <a:gd name="T25" fmla="*/ 2147483646 h 990600"/>
              <a:gd name="T26" fmla="*/ 6479197 w 7454900"/>
              <a:gd name="T27" fmla="*/ 2147483646 h 990600"/>
              <a:gd name="T28" fmla="*/ 6608605 w 7454900"/>
              <a:gd name="T29" fmla="*/ 2147483646 h 990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454900"/>
              <a:gd name="T46" fmla="*/ 0 h 990600"/>
              <a:gd name="T47" fmla="*/ 7454900 w 7454900"/>
              <a:gd name="T48" fmla="*/ 990600 h 9906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454900" h="990600">
                <a:moveTo>
                  <a:pt x="0" y="88900"/>
                </a:moveTo>
                <a:cubicBezTo>
                  <a:pt x="80962" y="237331"/>
                  <a:pt x="161925" y="385763"/>
                  <a:pt x="371475" y="384175"/>
                </a:cubicBezTo>
                <a:cubicBezTo>
                  <a:pt x="581025" y="382588"/>
                  <a:pt x="973137" y="38100"/>
                  <a:pt x="1257300" y="79375"/>
                </a:cubicBezTo>
                <a:cubicBezTo>
                  <a:pt x="1541463" y="120650"/>
                  <a:pt x="1852612" y="617537"/>
                  <a:pt x="2076450" y="631825"/>
                </a:cubicBezTo>
                <a:cubicBezTo>
                  <a:pt x="2300288" y="646113"/>
                  <a:pt x="2430463" y="220662"/>
                  <a:pt x="2600325" y="165100"/>
                </a:cubicBezTo>
                <a:cubicBezTo>
                  <a:pt x="2770187" y="109538"/>
                  <a:pt x="2955925" y="298450"/>
                  <a:pt x="3095625" y="298450"/>
                </a:cubicBezTo>
                <a:cubicBezTo>
                  <a:pt x="3235325" y="298450"/>
                  <a:pt x="3306763" y="153988"/>
                  <a:pt x="3438525" y="165100"/>
                </a:cubicBezTo>
                <a:cubicBezTo>
                  <a:pt x="3570287" y="176212"/>
                  <a:pt x="3886200" y="365125"/>
                  <a:pt x="3886200" y="365125"/>
                </a:cubicBezTo>
                <a:cubicBezTo>
                  <a:pt x="3938587" y="403225"/>
                  <a:pt x="4089400" y="509588"/>
                  <a:pt x="4200525" y="593725"/>
                </a:cubicBezTo>
                <a:cubicBezTo>
                  <a:pt x="4311650" y="677863"/>
                  <a:pt x="4408488" y="863600"/>
                  <a:pt x="4552950" y="869950"/>
                </a:cubicBezTo>
                <a:cubicBezTo>
                  <a:pt x="4697412" y="876300"/>
                  <a:pt x="4911725" y="625475"/>
                  <a:pt x="5067300" y="631825"/>
                </a:cubicBezTo>
                <a:cubicBezTo>
                  <a:pt x="5222875" y="638175"/>
                  <a:pt x="5138738" y="990600"/>
                  <a:pt x="5486400" y="908050"/>
                </a:cubicBezTo>
                <a:cubicBezTo>
                  <a:pt x="5834063" y="825500"/>
                  <a:pt x="6851650" y="273050"/>
                  <a:pt x="7153275" y="136525"/>
                </a:cubicBezTo>
                <a:cubicBezTo>
                  <a:pt x="7454900" y="0"/>
                  <a:pt x="7375525" y="44450"/>
                  <a:pt x="7296150" y="88900"/>
                </a:cubicBezTo>
              </a:path>
            </a:pathLst>
          </a:custGeom>
          <a:noFill/>
          <a:ln w="38100" algn="ctr">
            <a:solidFill>
              <a:srgbClr val="3333CC"/>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3" name="Text Box 21"/>
          <p:cNvSpPr txBox="1">
            <a:spLocks noChangeArrowheads="1"/>
          </p:cNvSpPr>
          <p:nvPr/>
        </p:nvSpPr>
        <p:spPr bwMode="auto">
          <a:xfrm rot="-5400000">
            <a:off x="-1274012" y="3049808"/>
            <a:ext cx="4786312" cy="369332"/>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rPr>
              <a:t>     Dependency                          Anxiety</a:t>
            </a:r>
          </a:p>
        </p:txBody>
      </p:sp>
      <p:sp>
        <p:nvSpPr>
          <p:cNvPr id="2" name="TextBox 1">
            <a:extLst>
              <a:ext uri="{FF2B5EF4-FFF2-40B4-BE49-F238E27FC236}">
                <a16:creationId xmlns:a16="http://schemas.microsoft.com/office/drawing/2014/main" id="{25C4EE0D-6596-402F-9981-CB38CE2C2259}"/>
              </a:ext>
            </a:extLst>
          </p:cNvPr>
          <p:cNvSpPr txBox="1"/>
          <p:nvPr/>
        </p:nvSpPr>
        <p:spPr>
          <a:xfrm>
            <a:off x="3456878" y="301083"/>
            <a:ext cx="465005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Anxiety Analysis</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1" name="Text Box 2">
            <a:extLst>
              <a:ext uri="{FF2B5EF4-FFF2-40B4-BE49-F238E27FC236}">
                <a16:creationId xmlns:a16="http://schemas.microsoft.com/office/drawing/2014/main" id="{6F55638D-B383-4A40-A628-EC37F9E4E649}"/>
              </a:ext>
            </a:extLst>
          </p:cNvPr>
          <p:cNvSpPr txBox="1">
            <a:spLocks noChangeArrowheads="1"/>
          </p:cNvSpPr>
          <p:nvPr/>
        </p:nvSpPr>
        <p:spPr bwMode="auto">
          <a:xfrm>
            <a:off x="3863976" y="2060575"/>
            <a:ext cx="5256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GB"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96962" name="Text Box 3">
            <a:extLst>
              <a:ext uri="{FF2B5EF4-FFF2-40B4-BE49-F238E27FC236}">
                <a16:creationId xmlns:a16="http://schemas.microsoft.com/office/drawing/2014/main" id="{B159B327-1E97-5441-B00F-CB0037842726}"/>
              </a:ext>
            </a:extLst>
          </p:cNvPr>
          <p:cNvSpPr txBox="1">
            <a:spLocks noChangeArrowheads="1"/>
          </p:cNvSpPr>
          <p:nvPr/>
        </p:nvSpPr>
        <p:spPr bwMode="auto">
          <a:xfrm>
            <a:off x="3014663" y="1844676"/>
            <a:ext cx="61214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36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 what do we do?</a:t>
            </a:r>
          </a:p>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36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How do we respond?</a:t>
            </a:r>
            <a:endParaRPr kumimoji="0" lang="en-US" altLang="en-US" sz="36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endParaRPr>
          </a:p>
        </p:txBody>
      </p:sp>
      <p:sp>
        <p:nvSpPr>
          <p:cNvPr id="296963" name="Text Box 5">
            <a:extLst>
              <a:ext uri="{FF2B5EF4-FFF2-40B4-BE49-F238E27FC236}">
                <a16:creationId xmlns:a16="http://schemas.microsoft.com/office/drawing/2014/main" id="{EF658D19-FA9A-8642-BCCE-19DC308B1255}"/>
              </a:ext>
            </a:extLst>
          </p:cNvPr>
          <p:cNvSpPr txBox="1">
            <a:spLocks noChangeArrowheads="1"/>
          </p:cNvSpPr>
          <p:nvPr/>
        </p:nvSpPr>
        <p:spPr bwMode="auto">
          <a:xfrm>
            <a:off x="9983788" y="188913"/>
            <a:ext cx="4318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6600" b="0" i="0" u="none" strike="noStrike" kern="1200" cap="none" spc="0" normalizeH="0" baseline="0" noProof="0">
                <a:ln>
                  <a:noFill/>
                </a:ln>
                <a:solidFill>
                  <a:srgbClr val="E7E6E6"/>
                </a:solidFill>
                <a:effectLst/>
                <a:uLnTx/>
                <a:uFillTx/>
                <a:latin typeface="Arial" panose="020B0604020202020204" pitchFamily="34" charset="0"/>
                <a:ea typeface="+mn-ea"/>
                <a:cs typeface="+mn-cs"/>
              </a:rPr>
              <a:t>*</a:t>
            </a:r>
            <a:endParaRPr kumimoji="0" lang="en-US" altLang="en-US" sz="6600" b="0" i="0" u="none" strike="noStrike" kern="1200" cap="none" spc="0" normalizeH="0" baseline="0" noProof="0">
              <a:ln>
                <a:noFill/>
              </a:ln>
              <a:solidFill>
                <a:srgbClr val="E7E6E6"/>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9540689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EBD590-58F2-42FA-BFB6-0864F587A670}"/>
              </a:ext>
            </a:extLst>
          </p:cNvPr>
          <p:cNvSpPr txBox="1"/>
          <p:nvPr/>
        </p:nvSpPr>
        <p:spPr>
          <a:xfrm>
            <a:off x="6850566" y="1959930"/>
            <a:ext cx="534143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7595D"/>
                </a:solidFill>
                <a:effectLst/>
                <a:uLnTx/>
                <a:uFillTx/>
                <a:latin typeface="Calibri" panose="020F0502020204030204"/>
                <a:ea typeface="+mn-ea"/>
                <a:cs typeface="+mn-cs"/>
              </a:rPr>
              <a:t>Maslow’s ‘Hierarchy of Need’</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descr="See the source image">
            <a:extLst>
              <a:ext uri="{FF2B5EF4-FFF2-40B4-BE49-F238E27FC236}">
                <a16:creationId xmlns:a16="http://schemas.microsoft.com/office/drawing/2014/main" id="{1631E6D6-F04D-4462-976F-B4DB500E61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980" y="510271"/>
            <a:ext cx="7627435" cy="575218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56701E-7F49-4885-80EE-4BBBED6745C3}"/>
              </a:ext>
            </a:extLst>
          </p:cNvPr>
          <p:cNvSpPr txBox="1"/>
          <p:nvPr/>
        </p:nvSpPr>
        <p:spPr>
          <a:xfrm>
            <a:off x="468351" y="735980"/>
            <a:ext cx="281010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rPr>
              <a:t>First things first………</a:t>
            </a:r>
          </a:p>
        </p:txBody>
      </p:sp>
    </p:spTree>
    <p:extLst>
      <p:ext uri="{BB962C8B-B14F-4D97-AF65-F5344CB8AC3E}">
        <p14:creationId xmlns:p14="http://schemas.microsoft.com/office/powerpoint/2010/main" val="1170758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255B-511C-423C-A611-4063FE0E35E8}"/>
              </a:ext>
            </a:extLst>
          </p:cNvPr>
          <p:cNvSpPr>
            <a:spLocks noGrp="1"/>
          </p:cNvSpPr>
          <p:nvPr>
            <p:ph type="title"/>
          </p:nvPr>
        </p:nvSpPr>
        <p:spPr>
          <a:xfrm>
            <a:off x="838200" y="365125"/>
            <a:ext cx="10515600" cy="5616575"/>
          </a:xfrm>
        </p:spPr>
        <p:txBody>
          <a:bodyPr>
            <a:normAutofit fontScale="90000"/>
          </a:bodyPr>
          <a:lstStyle/>
          <a:p>
            <a:br>
              <a:rPr lang="en-GB" dirty="0"/>
            </a:br>
            <a:r>
              <a:rPr lang="en-GB" sz="3600" dirty="0"/>
              <a:t>Is my child……</a:t>
            </a:r>
            <a:br>
              <a:rPr lang="en-GB" dirty="0"/>
            </a:br>
            <a:br>
              <a:rPr lang="en-GB" dirty="0"/>
            </a:br>
            <a:r>
              <a:rPr lang="en-GB" b="1" dirty="0"/>
              <a:t>H</a:t>
            </a:r>
            <a:r>
              <a:rPr lang="en-GB" dirty="0"/>
              <a:t>ungry?</a:t>
            </a:r>
            <a:br>
              <a:rPr lang="en-GB" dirty="0"/>
            </a:br>
            <a:br>
              <a:rPr lang="en-GB" dirty="0"/>
            </a:br>
            <a:r>
              <a:rPr lang="en-GB" b="1" dirty="0"/>
              <a:t>A</a:t>
            </a:r>
            <a:r>
              <a:rPr lang="en-GB" dirty="0"/>
              <a:t>ngry?</a:t>
            </a:r>
            <a:br>
              <a:rPr lang="en-GB" dirty="0"/>
            </a:br>
            <a:br>
              <a:rPr lang="en-GB" dirty="0"/>
            </a:br>
            <a:r>
              <a:rPr lang="en-GB" b="1" dirty="0"/>
              <a:t>L</a:t>
            </a:r>
            <a:r>
              <a:rPr lang="en-GB" dirty="0"/>
              <a:t>onely?</a:t>
            </a:r>
            <a:br>
              <a:rPr lang="en-GB" dirty="0"/>
            </a:br>
            <a:br>
              <a:rPr lang="en-GB" dirty="0"/>
            </a:br>
            <a:r>
              <a:rPr lang="en-GB" b="1" dirty="0"/>
              <a:t>T</a:t>
            </a:r>
            <a:r>
              <a:rPr lang="en-GB" dirty="0"/>
              <a:t>ired?</a:t>
            </a:r>
          </a:p>
        </p:txBody>
      </p:sp>
      <p:sp>
        <p:nvSpPr>
          <p:cNvPr id="3" name="Rectangle 2">
            <a:extLst>
              <a:ext uri="{FF2B5EF4-FFF2-40B4-BE49-F238E27FC236}">
                <a16:creationId xmlns:a16="http://schemas.microsoft.com/office/drawing/2014/main" id="{E72D2416-36D2-44BA-AD8F-E89B4163E5A2}"/>
              </a:ext>
            </a:extLst>
          </p:cNvPr>
          <p:cNvSpPr/>
          <p:nvPr/>
        </p:nvSpPr>
        <p:spPr>
          <a:xfrm>
            <a:off x="4827269" y="1921164"/>
            <a:ext cx="5351203" cy="2554545"/>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0" b="1" i="0" u="none" strike="noStrike" kern="1200" cap="none" spc="0" normalizeH="0" baseline="0" noProof="0" dirty="0">
                <a:ln w="9525">
                  <a:solidFill>
                    <a:prstClr val="white"/>
                  </a:solidFill>
                  <a:prstDash val="solid"/>
                </a:ln>
                <a:solidFill>
                  <a:srgbClr val="5B9BD5"/>
                </a:solidFill>
                <a:effectLst>
                  <a:outerShdw blurRad="12700" dist="38100" dir="2700000" algn="tl" rotWithShape="0">
                    <a:srgbClr val="5B9BD5">
                      <a:lumMod val="60000"/>
                      <a:lumOff val="40000"/>
                    </a:srgbClr>
                  </a:outerShdw>
                </a:effectLst>
                <a:uLnTx/>
                <a:uFillTx/>
                <a:latin typeface="Calibri" panose="020F0502020204030204"/>
                <a:ea typeface="+mn-ea"/>
                <a:cs typeface="+mn-cs"/>
              </a:rPr>
              <a:t>HALT!</a:t>
            </a:r>
          </a:p>
        </p:txBody>
      </p:sp>
    </p:spTree>
    <p:extLst>
      <p:ext uri="{BB962C8B-B14F-4D97-AF65-F5344CB8AC3E}">
        <p14:creationId xmlns:p14="http://schemas.microsoft.com/office/powerpoint/2010/main" val="20216370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22">
            <a:extLst>
              <a:ext uri="{FF2B5EF4-FFF2-40B4-BE49-F238E27FC236}">
                <a16:creationId xmlns:a16="http://schemas.microsoft.com/office/drawing/2014/main" id="{3E443FD7-A66B-4AA0-872D-B088B9BC5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672181-C54C-42D3-9A7F-C5B3AA39E30C}"/>
              </a:ext>
            </a:extLst>
          </p:cNvPr>
          <p:cNvSpPr>
            <a:spLocks noGrp="1"/>
          </p:cNvSpPr>
          <p:nvPr>
            <p:ph type="ctrTitle"/>
          </p:nvPr>
        </p:nvSpPr>
        <p:spPr>
          <a:xfrm>
            <a:off x="1094095" y="851517"/>
            <a:ext cx="5238466" cy="2991416"/>
          </a:xfrm>
        </p:spPr>
        <p:txBody>
          <a:bodyPr anchor="b">
            <a:normAutofit/>
          </a:bodyPr>
          <a:lstStyle/>
          <a:p>
            <a:pPr algn="l"/>
            <a:r>
              <a:rPr lang="en-GB" b="1"/>
              <a:t>Mind Your Language</a:t>
            </a:r>
          </a:p>
        </p:txBody>
      </p:sp>
      <p:sp>
        <p:nvSpPr>
          <p:cNvPr id="21" name="Freeform: Shape 24">
            <a:extLst>
              <a:ext uri="{FF2B5EF4-FFF2-40B4-BE49-F238E27FC236}">
                <a16:creationId xmlns:a16="http://schemas.microsoft.com/office/drawing/2014/main" id="{C04BE0EF-3561-49B4-9A29-F283168A9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0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3 h 5154967"/>
              <a:gd name="connsiteX37" fmla="*/ 1625714 w 6184806"/>
              <a:gd name="connsiteY37" fmla="*/ 109243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2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0"/>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3"/>
                  <a:pt x="2445216" y="109243"/>
                </a:cubicBezTo>
                <a:cubicBezTo>
                  <a:pt x="1625714" y="109243"/>
                  <a:pt x="1625714" y="109243"/>
                  <a:pt x="1625714" y="109243"/>
                </a:cubicBezTo>
                <a:cubicBezTo>
                  <a:pt x="1572615" y="109243"/>
                  <a:pt x="1524825" y="137459"/>
                  <a:pt x="1498276" y="183309"/>
                </a:cubicBezTo>
                <a:cubicBezTo>
                  <a:pt x="1089410" y="890450"/>
                  <a:pt x="1089410" y="890450"/>
                  <a:pt x="1089410" y="890450"/>
                </a:cubicBezTo>
                <a:cubicBezTo>
                  <a:pt x="1062860" y="934537"/>
                  <a:pt x="1062860" y="990967"/>
                  <a:pt x="1089410" y="1035054"/>
                </a:cubicBezTo>
                <a:cubicBezTo>
                  <a:pt x="1498276" y="1742196"/>
                  <a:pt x="1498276" y="1742196"/>
                  <a:pt x="1498276" y="1742196"/>
                </a:cubicBezTo>
                <a:cubicBezTo>
                  <a:pt x="1511551" y="1765121"/>
                  <a:pt x="1530135" y="1783637"/>
                  <a:pt x="1552039" y="1796422"/>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Speech">
            <a:extLst>
              <a:ext uri="{FF2B5EF4-FFF2-40B4-BE49-F238E27FC236}">
                <a16:creationId xmlns:a16="http://schemas.microsoft.com/office/drawing/2014/main" id="{69E0610C-27CC-F2A4-A805-483A48D452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1503" y="2129307"/>
            <a:ext cx="3217333" cy="3217333"/>
          </a:xfrm>
          <a:prstGeom prst="rect">
            <a:avLst/>
          </a:prstGeom>
        </p:spPr>
      </p:pic>
    </p:spTree>
    <p:extLst>
      <p:ext uri="{BB962C8B-B14F-4D97-AF65-F5344CB8AC3E}">
        <p14:creationId xmlns:p14="http://schemas.microsoft.com/office/powerpoint/2010/main" val="3385014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99012" name="Picture 299011" descr="3D black question marks with one yellow question mark">
            <a:extLst>
              <a:ext uri="{FF2B5EF4-FFF2-40B4-BE49-F238E27FC236}">
                <a16:creationId xmlns:a16="http://schemas.microsoft.com/office/drawing/2014/main" id="{9295DC0A-EB1A-56B2-1F72-D0D3F1B8F062}"/>
              </a:ext>
            </a:extLst>
          </p:cNvPr>
          <p:cNvPicPr>
            <a:picLocks noChangeAspect="1"/>
          </p:cNvPicPr>
          <p:nvPr/>
        </p:nvPicPr>
        <p:blipFill rotWithShape="1">
          <a:blip r:embed="rId3"/>
          <a:srcRect l="11784" r="23328" b="1"/>
          <a:stretch/>
        </p:blipFill>
        <p:spPr>
          <a:xfrm>
            <a:off x="20" y="10"/>
            <a:ext cx="12191980" cy="6857990"/>
          </a:xfrm>
          <a:prstGeom prst="rect">
            <a:avLst/>
          </a:prstGeom>
        </p:spPr>
      </p:pic>
      <p:sp>
        <p:nvSpPr>
          <p:cNvPr id="72" name="Rectangle 71">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9010" name="Text Box 4">
            <a:extLst>
              <a:ext uri="{FF2B5EF4-FFF2-40B4-BE49-F238E27FC236}">
                <a16:creationId xmlns:a16="http://schemas.microsoft.com/office/drawing/2014/main" id="{142B2F66-D709-3841-A6B2-C2E5AF81F929}"/>
              </a:ext>
            </a:extLst>
          </p:cNvPr>
          <p:cNvSpPr txBox="1">
            <a:spLocks noChangeArrowheads="1"/>
          </p:cNvSpPr>
          <p:nvPr/>
        </p:nvSpPr>
        <p:spPr bwMode="auto">
          <a:xfrm>
            <a:off x="838200" y="1825625"/>
            <a:ext cx="10515600"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4400" b="0" i="0" u="none" strike="noStrike" kern="1200" cap="none" spc="0" normalizeH="0" baseline="0" noProof="0" dirty="0">
                <a:ln>
                  <a:noFill/>
                </a:ln>
                <a:solidFill>
                  <a:prstClr val="black"/>
                </a:solidFill>
                <a:effectLst/>
                <a:uLnTx/>
                <a:uFillTx/>
                <a:latin typeface="Calibri" panose="020F0502020204030204"/>
                <a:ea typeface="+mn-ea"/>
                <a:cs typeface="+mn-cs"/>
              </a:rPr>
              <a:t>Faced with your child in crisis, what could we say to make it worse? </a:t>
            </a:r>
          </a:p>
          <a:p>
            <a:pPr marL="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9009" name="Text Box 3">
            <a:extLst>
              <a:ext uri="{FF2B5EF4-FFF2-40B4-BE49-F238E27FC236}">
                <a16:creationId xmlns:a16="http://schemas.microsoft.com/office/drawing/2014/main" id="{191CCF47-2302-1640-A4DF-755AF0E74852}"/>
              </a:ext>
            </a:extLst>
          </p:cNvPr>
          <p:cNvSpPr txBox="1">
            <a:spLocks noChangeArrowheads="1"/>
          </p:cNvSpPr>
          <p:nvPr/>
        </p:nvSpPr>
        <p:spPr bwMode="auto">
          <a:xfrm>
            <a:off x="7391400" y="3789364"/>
            <a:ext cx="25923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
                <a:srgbClr val="ED7D31"/>
              </a:buClr>
              <a:buSzPct val="80000"/>
              <a:buFont typeface="Wingdings" pitchFamily="2" charset="2"/>
              <a:buNone/>
              <a:tabLst/>
              <a:defRPr/>
            </a:pPr>
            <a:endParaRPr kumimoji="0" lang="en-GB" altLang="en-US" sz="3200" b="0" i="0" u="none" strike="noStrike" kern="1200" cap="none" spc="0" normalizeH="0" baseline="0" noProof="0">
              <a:ln>
                <a:noFill/>
              </a:ln>
              <a:solidFill>
                <a:prstClr val="black"/>
              </a:solidFill>
              <a:effectLst/>
              <a:uLnTx/>
              <a:uFillTx/>
              <a:latin typeface="Arial" panose="020B060402020202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57389686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A41BEA-7EBE-9380-D2A1-6E15B939CB65}"/>
              </a:ext>
            </a:extLst>
          </p:cNvPr>
          <p:cNvPicPr>
            <a:picLocks noChangeAspect="1"/>
          </p:cNvPicPr>
          <p:nvPr/>
        </p:nvPicPr>
        <p:blipFill rotWithShape="1">
          <a:blip r:embed="rId3">
            <a:duotone>
              <a:schemeClr val="bg2">
                <a:shade val="45000"/>
                <a:satMod val="135000"/>
              </a:schemeClr>
              <a:prstClr val="white"/>
            </a:duotone>
          </a:blip>
          <a:srcRect t="5175" r="3715" b="13686"/>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1325563"/>
          </a:xfrm>
        </p:spPr>
        <p:txBody>
          <a:bodyPr>
            <a:normAutofit/>
          </a:bodyPr>
          <a:lstStyle/>
          <a:p>
            <a:r>
              <a:rPr lang="en-GB" b="1" dirty="0">
                <a:latin typeface="+mn-lt"/>
              </a:rPr>
              <a:t>Language activity</a:t>
            </a:r>
          </a:p>
        </p:txBody>
      </p:sp>
      <p:graphicFrame>
        <p:nvGraphicFramePr>
          <p:cNvPr id="5" name="Content Placeholder 2">
            <a:extLst>
              <a:ext uri="{FF2B5EF4-FFF2-40B4-BE49-F238E27FC236}">
                <a16:creationId xmlns:a16="http://schemas.microsoft.com/office/drawing/2014/main" id="{327E9839-23E2-1BD2-0792-9E284C2C650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73732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724035"/>
          </a:xfrm>
        </p:spPr>
        <p:txBody>
          <a:bodyPr>
            <a:normAutofit/>
          </a:bodyPr>
          <a:lstStyle/>
          <a:p>
            <a:r>
              <a:rPr lang="en-GB" dirty="0"/>
              <a:t>Negative phrasing</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20690" y="1135618"/>
            <a:ext cx="10515600" cy="4351338"/>
          </a:xfrm>
        </p:spPr>
        <p:txBody>
          <a:bodyPr>
            <a:normAutofit/>
          </a:bodyPr>
          <a:lstStyle/>
          <a:p>
            <a:pPr eaLnBrk="0" fontAlgn="base" hangingPunct="0">
              <a:spcAft>
                <a:spcPct val="0"/>
              </a:spcAft>
            </a:pPr>
            <a:r>
              <a:rPr lang="en-GB" altLang="en-US" sz="2400" kern="0" dirty="0"/>
              <a:t>Calm down</a:t>
            </a:r>
          </a:p>
          <a:p>
            <a:pPr eaLnBrk="0" fontAlgn="base" hangingPunct="0">
              <a:spcAft>
                <a:spcPct val="0"/>
              </a:spcAft>
            </a:pPr>
            <a:r>
              <a:rPr lang="en-GB" altLang="en-US" sz="2400" kern="0" dirty="0"/>
              <a:t>Stop being silly </a:t>
            </a:r>
          </a:p>
          <a:p>
            <a:pPr eaLnBrk="0" fontAlgn="base" hangingPunct="0">
              <a:spcAft>
                <a:spcPct val="0"/>
              </a:spcAft>
            </a:pPr>
            <a:r>
              <a:rPr lang="en-GB" altLang="en-US" sz="2400" kern="0" dirty="0"/>
              <a:t>Be good </a:t>
            </a:r>
          </a:p>
          <a:p>
            <a:pPr eaLnBrk="0" fontAlgn="base" hangingPunct="0">
              <a:spcAft>
                <a:spcPct val="0"/>
              </a:spcAft>
            </a:pPr>
            <a:r>
              <a:rPr lang="en-GB" altLang="en-US" sz="2400" kern="0" dirty="0"/>
              <a:t>Don’t throw the pencil</a:t>
            </a:r>
          </a:p>
          <a:p>
            <a:pPr eaLnBrk="0" fontAlgn="base" hangingPunct="0">
              <a:spcAft>
                <a:spcPct val="0"/>
              </a:spcAft>
            </a:pPr>
            <a:r>
              <a:rPr lang="en-GB" altLang="en-US" sz="2400" kern="0" dirty="0"/>
              <a:t>Stop running</a:t>
            </a:r>
          </a:p>
          <a:p>
            <a:pPr eaLnBrk="0" fontAlgn="base" hangingPunct="0">
              <a:spcAft>
                <a:spcPct val="0"/>
              </a:spcAft>
            </a:pPr>
            <a:r>
              <a:rPr lang="en-GB" altLang="en-US" sz="2400" kern="0" dirty="0"/>
              <a:t>Don’t talk to me like </a:t>
            </a:r>
            <a:r>
              <a:rPr lang="en-GB" altLang="en-US" sz="2400" u="sng" kern="0" dirty="0"/>
              <a:t>that</a:t>
            </a:r>
          </a:p>
          <a:p>
            <a:pPr eaLnBrk="0" fontAlgn="base" hangingPunct="0">
              <a:spcAft>
                <a:spcPct val="0"/>
              </a:spcAft>
            </a:pPr>
            <a:endParaRPr lang="en-GB" altLang="en-US" sz="2400" u="sng" kern="0" dirty="0"/>
          </a:p>
          <a:p>
            <a:pPr eaLnBrk="0" fontAlgn="base" hangingPunct="0">
              <a:spcAft>
                <a:spcPct val="0"/>
              </a:spcAft>
              <a:buFont typeface="Wingdings" panose="05000000000000000000" pitchFamily="2" charset="2"/>
              <a:buChar char="v"/>
            </a:pPr>
            <a:r>
              <a:rPr lang="en-GB" altLang="en-US" sz="2400" dirty="0"/>
              <a:t>They don’t hear an instruction telling them what to do instead.</a:t>
            </a:r>
          </a:p>
          <a:p>
            <a:pPr eaLnBrk="0" fontAlgn="base" hangingPunct="0">
              <a:spcAft>
                <a:spcPct val="0"/>
              </a:spcAft>
            </a:pPr>
            <a:endParaRPr lang="en-GB" altLang="en-US" sz="2400" dirty="0"/>
          </a:p>
          <a:p>
            <a:pPr eaLnBrk="0" fontAlgn="base" hangingPunct="0">
              <a:spcAft>
                <a:spcPct val="0"/>
              </a:spcAft>
            </a:pPr>
            <a:endParaRPr lang="en-GB" altLang="en-US" sz="2400" u="sng" kern="0" dirty="0"/>
          </a:p>
        </p:txBody>
      </p:sp>
    </p:spTree>
    <p:extLst>
      <p:ext uri="{BB962C8B-B14F-4D97-AF65-F5344CB8AC3E}">
        <p14:creationId xmlns:p14="http://schemas.microsoft.com/office/powerpoint/2010/main" val="306012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511912"/>
            <a:ext cx="8229600" cy="4980963"/>
          </a:xfrm>
        </p:spPr>
        <p:txBody>
          <a:bodyPr/>
          <a:lstStyle/>
          <a:p>
            <a:pPr eaLnBrk="0" fontAlgn="base" hangingPunct="0">
              <a:spcAft>
                <a:spcPct val="0"/>
              </a:spcAft>
            </a:pPr>
            <a:r>
              <a:rPr lang="en-GB" altLang="en-US" kern="0" dirty="0">
                <a:solidFill>
                  <a:srgbClr val="FF3300"/>
                </a:solidFill>
              </a:rPr>
              <a:t>Get in here now!</a:t>
            </a:r>
          </a:p>
          <a:p>
            <a:pPr eaLnBrk="0" fontAlgn="base" hangingPunct="0">
              <a:spcAft>
                <a:spcPct val="0"/>
              </a:spcAft>
            </a:pPr>
            <a:r>
              <a:rPr lang="en-GB" altLang="en-US" kern="0" dirty="0">
                <a:solidFill>
                  <a:srgbClr val="FF3300"/>
                </a:solidFill>
              </a:rPr>
              <a:t>Get out!</a:t>
            </a:r>
          </a:p>
          <a:p>
            <a:pPr eaLnBrk="0" fontAlgn="base" hangingPunct="0">
              <a:spcAft>
                <a:spcPct val="0"/>
              </a:spcAft>
            </a:pPr>
            <a:r>
              <a:rPr lang="en-GB" altLang="en-US" kern="0" dirty="0">
                <a:solidFill>
                  <a:srgbClr val="FF3300"/>
                </a:solidFill>
              </a:rPr>
              <a:t>Do as you are told!</a:t>
            </a:r>
          </a:p>
          <a:p>
            <a:pPr eaLnBrk="0" fontAlgn="base" hangingPunct="0">
              <a:spcAft>
                <a:spcPct val="0"/>
              </a:spcAft>
            </a:pPr>
            <a:r>
              <a:rPr lang="en-GB" altLang="en-US" kern="0" dirty="0">
                <a:solidFill>
                  <a:srgbClr val="FF3300"/>
                </a:solidFill>
              </a:rPr>
              <a:t>Give it to me now</a:t>
            </a:r>
            <a:r>
              <a:rPr lang="en-GB" altLang="en-US" sz="3600" kern="0" dirty="0">
                <a:solidFill>
                  <a:srgbClr val="FF3300"/>
                </a:solidFill>
              </a:rPr>
              <a:t>!</a:t>
            </a:r>
          </a:p>
          <a:p>
            <a:endParaRPr lang="en-GB" dirty="0">
              <a:solidFill>
                <a:srgbClr val="FF3300"/>
              </a:solidFill>
            </a:endParaRPr>
          </a:p>
        </p:txBody>
      </p:sp>
      <p:sp>
        <p:nvSpPr>
          <p:cNvPr id="2" name="Title 1"/>
          <p:cNvSpPr>
            <a:spLocks noGrp="1"/>
          </p:cNvSpPr>
          <p:nvPr>
            <p:ph type="title"/>
          </p:nvPr>
        </p:nvSpPr>
        <p:spPr/>
        <p:txBody>
          <a:bodyPr/>
          <a:lstStyle/>
          <a:p>
            <a:pPr algn="l"/>
            <a:r>
              <a:rPr lang="en-GB" altLang="en-US" sz="3600" kern="0" dirty="0">
                <a:solidFill>
                  <a:srgbClr val="000000"/>
                </a:solidFill>
              </a:rPr>
              <a:t>Making demands</a:t>
            </a:r>
            <a:endParaRPr lang="en-GB" dirty="0"/>
          </a:p>
        </p:txBody>
      </p:sp>
      <p:sp>
        <p:nvSpPr>
          <p:cNvPr id="5" name="Title 1"/>
          <p:cNvSpPr txBox="1">
            <a:spLocks/>
          </p:cNvSpPr>
          <p:nvPr/>
        </p:nvSpPr>
        <p:spPr>
          <a:xfrm>
            <a:off x="1631504" y="3789040"/>
            <a:ext cx="8229600"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0" u="none" strike="noStrike" kern="0" cap="none" spc="0" normalizeH="0" baseline="0" noProof="0" dirty="0">
                <a:ln>
                  <a:noFill/>
                </a:ln>
                <a:solidFill>
                  <a:srgbClr val="000000"/>
                </a:solidFill>
                <a:effectLst/>
                <a:uLnTx/>
                <a:uFillTx/>
                <a:latin typeface="Calibri Light" panose="020F0302020204030204"/>
                <a:ea typeface="+mj-ea"/>
                <a:cs typeface="+mj-cs"/>
              </a:rPr>
              <a:t>Open choice</a:t>
            </a:r>
            <a:endPar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
        <p:nvSpPr>
          <p:cNvPr id="6" name="Content Placeholder 2"/>
          <p:cNvSpPr txBox="1">
            <a:spLocks/>
          </p:cNvSpPr>
          <p:nvPr/>
        </p:nvSpPr>
        <p:spPr>
          <a:xfrm>
            <a:off x="1981200" y="4567138"/>
            <a:ext cx="7355160" cy="15266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0" cap="none" spc="0" normalizeH="0" baseline="0" noProof="0" dirty="0">
                <a:ln>
                  <a:noFill/>
                </a:ln>
                <a:solidFill>
                  <a:srgbClr val="FF3300"/>
                </a:solidFill>
                <a:effectLst/>
                <a:uLnTx/>
                <a:uFillTx/>
                <a:latin typeface="Verdana" panose="020B0604030504040204" pitchFamily="34" charset="0"/>
                <a:ea typeface="Verdana" panose="020B0604030504040204" pitchFamily="34" charset="0"/>
                <a:cs typeface="+mn-cs"/>
              </a:rPr>
              <a:t>What do you want to do?</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0" cap="none" spc="0" normalizeH="0" baseline="0" noProof="0" dirty="0">
                <a:ln>
                  <a:noFill/>
                </a:ln>
                <a:solidFill>
                  <a:srgbClr val="FF3300"/>
                </a:solidFill>
                <a:effectLst/>
                <a:uLnTx/>
                <a:uFillTx/>
                <a:latin typeface="Verdana" panose="020B0604030504040204" pitchFamily="34" charset="0"/>
                <a:ea typeface="Verdana" panose="020B0604030504040204" pitchFamily="34" charset="0"/>
                <a:cs typeface="+mn-cs"/>
              </a:rPr>
              <a:t>Would you like to go inside?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srgbClr val="FF3300"/>
              </a:solidFill>
              <a:effectLst/>
              <a:uLnTx/>
              <a:uFillTx/>
              <a:latin typeface="Verdana" panose="020B0604030504040204" pitchFamily="34" charset="0"/>
              <a:ea typeface="Verdana" panose="020B0604030504040204" pitchFamily="34" charset="0"/>
              <a:cs typeface="+mn-cs"/>
            </a:endParaRPr>
          </a:p>
        </p:txBody>
      </p:sp>
    </p:spTree>
    <p:extLst>
      <p:ext uri="{BB962C8B-B14F-4D97-AF65-F5344CB8AC3E}">
        <p14:creationId xmlns:p14="http://schemas.microsoft.com/office/powerpoint/2010/main" val="3853157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fade">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fade">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Effect transition="in" filter="fade">
                                      <p:cBhvr>
                                        <p:cTn id="3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Empowering the behaviour</a:t>
            </a:r>
          </a:p>
        </p:txBody>
      </p:sp>
      <p:sp>
        <p:nvSpPr>
          <p:cNvPr id="3" name="Content Placeholder 2"/>
          <p:cNvSpPr>
            <a:spLocks noGrp="1"/>
          </p:cNvSpPr>
          <p:nvPr>
            <p:ph idx="1"/>
          </p:nvPr>
        </p:nvSpPr>
        <p:spPr>
          <a:xfrm>
            <a:off x="6090574" y="801866"/>
            <a:ext cx="5306084" cy="5230634"/>
          </a:xfrm>
        </p:spPr>
        <p:txBody>
          <a:bodyPr anchor="ctr">
            <a:normAutofit/>
          </a:bodyPr>
          <a:lstStyle/>
          <a:p>
            <a:pPr eaLnBrk="0" fontAlgn="base" hangingPunct="0">
              <a:spcAft>
                <a:spcPct val="0"/>
              </a:spcAft>
            </a:pPr>
            <a:r>
              <a:rPr lang="en-GB" altLang="en-US" sz="2400" kern="0" dirty="0">
                <a:solidFill>
                  <a:srgbClr val="000000"/>
                </a:solidFill>
              </a:rPr>
              <a:t>Come back here, NOW</a:t>
            </a:r>
          </a:p>
          <a:p>
            <a:pPr eaLnBrk="0" fontAlgn="base" hangingPunct="0">
              <a:spcAft>
                <a:spcPct val="0"/>
              </a:spcAft>
            </a:pPr>
            <a:r>
              <a:rPr lang="en-GB" altLang="en-US" sz="2400" kern="0" dirty="0">
                <a:solidFill>
                  <a:srgbClr val="000000"/>
                </a:solidFill>
              </a:rPr>
              <a:t>You are not allowed in there</a:t>
            </a:r>
          </a:p>
          <a:p>
            <a:pPr eaLnBrk="0" fontAlgn="base" hangingPunct="0">
              <a:spcAft>
                <a:spcPct val="0"/>
              </a:spcAft>
            </a:pPr>
            <a:r>
              <a:rPr lang="en-GB" altLang="en-US" sz="2400" kern="0" dirty="0">
                <a:solidFill>
                  <a:srgbClr val="000000"/>
                </a:solidFill>
              </a:rPr>
              <a:t>Get down from there</a:t>
            </a:r>
          </a:p>
          <a:p>
            <a:pPr eaLnBrk="0" fontAlgn="base" hangingPunct="0">
              <a:spcAft>
                <a:spcPct val="0"/>
              </a:spcAft>
            </a:pPr>
            <a:r>
              <a:rPr lang="en-GB" altLang="en-US" sz="2400" kern="0" dirty="0">
                <a:solidFill>
                  <a:srgbClr val="000000"/>
                </a:solidFill>
              </a:rPr>
              <a:t>Don’t you dare swear at me</a:t>
            </a:r>
          </a:p>
        </p:txBody>
      </p:sp>
    </p:spTree>
    <p:extLst>
      <p:ext uri="{BB962C8B-B14F-4D97-AF65-F5344CB8AC3E}">
        <p14:creationId xmlns:p14="http://schemas.microsoft.com/office/powerpoint/2010/main" val="2578678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D3E17859-C5F0-476F-A082-A4CB8841D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37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802" name="Rectangle 2"/>
          <p:cNvSpPr>
            <a:spLocks noGrp="1" noChangeArrowheads="1"/>
          </p:cNvSpPr>
          <p:nvPr>
            <p:ph type="title"/>
          </p:nvPr>
        </p:nvSpPr>
        <p:spPr bwMode="auto">
          <a:xfrm>
            <a:off x="838200" y="365125"/>
            <a:ext cx="10515599" cy="13255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r>
              <a:rPr lang="en-GB" altLang="en-US" b="1"/>
              <a:t>Avoid Saying "NO" and "Don't"</a:t>
            </a:r>
            <a:r>
              <a:rPr lang="en-GB" altLang="en-US"/>
              <a:t> </a:t>
            </a:r>
            <a:br>
              <a:rPr lang="en-GB" altLang="en-US"/>
            </a:br>
            <a:endParaRPr lang="en-GB" altLang="en-US"/>
          </a:p>
        </p:txBody>
      </p:sp>
      <p:pic>
        <p:nvPicPr>
          <p:cNvPr id="76806" name="Picture 76805">
            <a:extLst>
              <a:ext uri="{FF2B5EF4-FFF2-40B4-BE49-F238E27FC236}">
                <a16:creationId xmlns:a16="http://schemas.microsoft.com/office/drawing/2014/main" id="{3C838FB7-9494-9002-CCE0-83D02A5CF9DC}"/>
              </a:ext>
            </a:extLst>
          </p:cNvPr>
          <p:cNvPicPr>
            <a:picLocks noChangeAspect="1"/>
          </p:cNvPicPr>
          <p:nvPr/>
        </p:nvPicPr>
        <p:blipFill rotWithShape="1">
          <a:blip r:embed="rId3"/>
          <a:srcRect l="33250" r="-1" b="-1"/>
          <a:stretch/>
        </p:blipFill>
        <p:spPr>
          <a:xfrm>
            <a:off x="6848918" y="1771078"/>
            <a:ext cx="4504881" cy="450488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76"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980527" y="1929807"/>
            <a:ext cx="4556632" cy="455663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00988" y="1969050"/>
            <a:ext cx="666675" cy="648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76805" name="Rectangle 3">
            <a:extLst>
              <a:ext uri="{FF2B5EF4-FFF2-40B4-BE49-F238E27FC236}">
                <a16:creationId xmlns:a16="http://schemas.microsoft.com/office/drawing/2014/main" id="{658D8439-7F00-E37C-60DC-23CB2F2174BE}"/>
              </a:ext>
            </a:extLst>
          </p:cNvPr>
          <p:cNvGraphicFramePr>
            <a:graphicFrameLocks noGrp="1"/>
          </p:cNvGraphicFramePr>
          <p:nvPr>
            <p:ph idx="1"/>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593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6805"/>
                                        </p:tgtEl>
                                        <p:attrNameLst>
                                          <p:attrName>style.visibility</p:attrName>
                                        </p:attrNameLst>
                                      </p:cBhvr>
                                      <p:to>
                                        <p:strVal val="visible"/>
                                      </p:to>
                                    </p:set>
                                    <p:animEffect transition="in" filter="fade">
                                      <p:cBhvr>
                                        <p:cTn id="7" dur="5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6805"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noChangeArrowheads="1"/>
          </p:cNvSpPr>
          <p:nvPr>
            <p:ph idx="1"/>
          </p:nvPr>
        </p:nvSpPr>
        <p:spPr>
          <a:xfrm>
            <a:off x="1992314" y="620714"/>
            <a:ext cx="9658218" cy="5694025"/>
          </a:xfrm>
        </p:spPr>
        <p:txBody>
          <a:bodyPr/>
          <a:lstStyle/>
          <a:p>
            <a:pPr marL="0" indent="0">
              <a:buNone/>
            </a:pPr>
            <a:endParaRPr lang="en-GB" altLang="en-US" dirty="0"/>
          </a:p>
          <a:p>
            <a:pPr marL="0" indent="0">
              <a:buNone/>
            </a:pPr>
            <a:r>
              <a:rPr lang="en-GB" altLang="en-US" sz="3600" dirty="0"/>
              <a:t>Sometimes we </a:t>
            </a:r>
            <a:r>
              <a:rPr lang="en-GB" altLang="en-US" sz="3600" i="1" dirty="0"/>
              <a:t>promote</a:t>
            </a:r>
            <a:r>
              <a:rPr lang="en-GB" altLang="en-US" sz="3600" dirty="0"/>
              <a:t> the behaviour we want our child to stop:</a:t>
            </a:r>
          </a:p>
          <a:p>
            <a:pPr marL="0" indent="0">
              <a:buNone/>
            </a:pPr>
            <a:endParaRPr lang="en-GB" altLang="en-US" sz="3600" b="1" dirty="0"/>
          </a:p>
          <a:p>
            <a:pPr marL="0" indent="0">
              <a:buNone/>
            </a:pPr>
            <a:r>
              <a:rPr lang="en-GB" altLang="en-US" sz="3600" b="1" dirty="0"/>
              <a:t>"STOP YELLING!!"</a:t>
            </a:r>
            <a:r>
              <a:rPr lang="en-GB" altLang="en-US" sz="3600" dirty="0"/>
              <a:t>, </a:t>
            </a:r>
            <a:r>
              <a:rPr lang="en-GB" altLang="en-US" sz="3600" b="1" dirty="0"/>
              <a:t>"NO HITTING!"</a:t>
            </a:r>
            <a:r>
              <a:rPr lang="en-GB" altLang="en-US" sz="3600" dirty="0"/>
              <a:t> Expect the wrong message to be heard by our child.  Yelling at children </a:t>
            </a:r>
            <a:r>
              <a:rPr lang="en-GB" altLang="en-US" sz="3600" u="sng" dirty="0"/>
              <a:t>CREATES</a:t>
            </a:r>
            <a:r>
              <a:rPr lang="en-GB" altLang="en-US" sz="3600" dirty="0"/>
              <a:t> yellers.  Hitting our children </a:t>
            </a:r>
            <a:r>
              <a:rPr lang="en-GB" altLang="en-US" sz="3600" u="sng" dirty="0"/>
              <a:t>teaches</a:t>
            </a:r>
            <a:r>
              <a:rPr lang="en-GB" altLang="en-US" sz="3600" dirty="0"/>
              <a:t> them that hitting is not just acceptable but necessary.</a:t>
            </a:r>
          </a:p>
        </p:txBody>
      </p:sp>
    </p:spTree>
    <p:extLst>
      <p:ext uri="{BB962C8B-B14F-4D97-AF65-F5344CB8AC3E}">
        <p14:creationId xmlns:p14="http://schemas.microsoft.com/office/powerpoint/2010/main" val="20986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22">
                                            <p:txEl>
                                              <p:pRg st="3" end="3"/>
                                            </p:txEl>
                                          </p:spTgt>
                                        </p:tgtEl>
                                        <p:attrNameLst>
                                          <p:attrName>style.visibility</p:attrName>
                                        </p:attrNameLst>
                                      </p:cBhvr>
                                      <p:to>
                                        <p:strVal val="visible"/>
                                      </p:to>
                                    </p:set>
                                    <p:animEffect transition="in" filter="fade">
                                      <p:cBhvr>
                                        <p:cTn id="7" dur="500"/>
                                        <p:tgtEl>
                                          <p:spTgt spid="819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1108038"/>
            <a:ext cx="8915400" cy="4803184"/>
          </a:xfrm>
        </p:spPr>
        <p:txBody>
          <a:bodyPr/>
          <a:lstStyle/>
          <a:p>
            <a:pPr marL="0" indent="0">
              <a:buNone/>
              <a:defRPr/>
            </a:pPr>
            <a:r>
              <a:rPr lang="en-GB" sz="4000" b="1" dirty="0"/>
              <a:t>Avoid </a:t>
            </a:r>
            <a:r>
              <a:rPr lang="en-GB" altLang="en-US" sz="4000" b="1" dirty="0"/>
              <a:t>Lecturing/Nagging/Moaning</a:t>
            </a:r>
          </a:p>
          <a:p>
            <a:pPr>
              <a:defRPr/>
            </a:pPr>
            <a:endParaRPr lang="en-GB" altLang="en-US" sz="3600" dirty="0"/>
          </a:p>
          <a:p>
            <a:pPr marL="0" indent="0">
              <a:buNone/>
              <a:defRPr/>
            </a:pPr>
            <a:r>
              <a:rPr lang="en-GB" altLang="en-US" sz="3600" dirty="0"/>
              <a:t>Most children switch off after 8 or so seconds (if you’re lucky!). So try to make your message clear and succinct  </a:t>
            </a:r>
          </a:p>
          <a:p>
            <a:pPr marL="0" indent="0">
              <a:buNone/>
              <a:defRPr/>
            </a:pPr>
            <a:endParaRPr lang="en-GB" altLang="en-US" sz="1600" i="1" dirty="0"/>
          </a:p>
          <a:p>
            <a:pPr marL="0" indent="0">
              <a:buNone/>
              <a:defRPr/>
            </a:pPr>
            <a:endParaRPr lang="en-GB" altLang="en-US" sz="1600" i="1" dirty="0"/>
          </a:p>
          <a:p>
            <a:pPr marL="0" indent="0" algn="r">
              <a:buNone/>
              <a:defRPr/>
            </a:pPr>
            <a:r>
              <a:rPr lang="en-GB" altLang="en-US" sz="1600" i="1" dirty="0"/>
              <a:t>(Dr Philippa Perry, ‘The Book You Wish Your Parents Had Read’ 2020)</a:t>
            </a:r>
          </a:p>
          <a:p>
            <a:pPr marL="0" indent="0">
              <a:buNone/>
              <a:defRPr/>
            </a:pPr>
            <a:endParaRPr lang="en-GB" altLang="en-US" sz="3600" dirty="0"/>
          </a:p>
          <a:p>
            <a:pPr>
              <a:defRPr/>
            </a:pPr>
            <a:endParaRPr lang="en-GB" dirty="0"/>
          </a:p>
        </p:txBody>
      </p:sp>
    </p:spTree>
    <p:extLst>
      <p:ext uri="{BB962C8B-B14F-4D97-AF65-F5344CB8AC3E}">
        <p14:creationId xmlns:p14="http://schemas.microsoft.com/office/powerpoint/2010/main" val="3628763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412777"/>
            <a:ext cx="8229600" cy="4548915"/>
          </a:xfrm>
        </p:spPr>
        <p:txBody>
          <a:bodyPr/>
          <a:lstStyle/>
          <a:p>
            <a:pPr eaLnBrk="0" fontAlgn="base" hangingPunct="0">
              <a:spcAft>
                <a:spcPct val="0"/>
              </a:spcAft>
            </a:pPr>
            <a:r>
              <a:rPr lang="en-GB" altLang="en-US" sz="3600" kern="0" dirty="0">
                <a:solidFill>
                  <a:srgbClr val="000000"/>
                </a:solidFill>
              </a:rPr>
              <a:t>Positive phrasing  </a:t>
            </a:r>
          </a:p>
          <a:p>
            <a:pPr eaLnBrk="0" fontAlgn="base" hangingPunct="0">
              <a:spcAft>
                <a:spcPct val="0"/>
              </a:spcAft>
            </a:pPr>
            <a:r>
              <a:rPr lang="en-GB" altLang="en-US" sz="3600" kern="0" dirty="0">
                <a:solidFill>
                  <a:srgbClr val="000000"/>
                </a:solidFill>
              </a:rPr>
              <a:t>Limited choice</a:t>
            </a:r>
          </a:p>
          <a:p>
            <a:pPr eaLnBrk="0" fontAlgn="base" hangingPunct="0">
              <a:spcAft>
                <a:spcPct val="0"/>
              </a:spcAft>
            </a:pPr>
            <a:r>
              <a:rPr lang="en-GB" altLang="en-US" sz="3600" kern="0" dirty="0">
                <a:solidFill>
                  <a:srgbClr val="000000"/>
                </a:solidFill>
              </a:rPr>
              <a:t>Disempowering the behaviour</a:t>
            </a:r>
          </a:p>
          <a:p>
            <a:pPr eaLnBrk="0" fontAlgn="base" hangingPunct="0">
              <a:spcAft>
                <a:spcPct val="0"/>
              </a:spcAft>
            </a:pPr>
            <a:r>
              <a:rPr lang="en-GB" altLang="en-US" sz="3600" kern="0" dirty="0">
                <a:solidFill>
                  <a:srgbClr val="000000"/>
                </a:solidFill>
              </a:rPr>
              <a:t>De-escalating scripts</a:t>
            </a:r>
          </a:p>
          <a:p>
            <a:pPr eaLnBrk="0" fontAlgn="base" hangingPunct="0">
              <a:spcAft>
                <a:spcPct val="0"/>
              </a:spcAft>
            </a:pPr>
            <a:endParaRPr lang="en-GB" altLang="en-US" sz="3600" kern="0" dirty="0">
              <a:solidFill>
                <a:srgbClr val="000000"/>
              </a:solidFill>
            </a:endParaRPr>
          </a:p>
        </p:txBody>
      </p:sp>
      <p:sp>
        <p:nvSpPr>
          <p:cNvPr id="2" name="Title 1"/>
          <p:cNvSpPr>
            <a:spLocks noGrp="1"/>
          </p:cNvSpPr>
          <p:nvPr>
            <p:ph type="title"/>
          </p:nvPr>
        </p:nvSpPr>
        <p:spPr/>
        <p:txBody>
          <a:bodyPr>
            <a:normAutofit/>
          </a:bodyPr>
          <a:lstStyle/>
          <a:p>
            <a:pPr algn="l"/>
            <a:r>
              <a:rPr lang="en-GB" sz="3600" dirty="0"/>
              <a:t>Language activity</a:t>
            </a:r>
          </a:p>
        </p:txBody>
      </p:sp>
      <p:sp>
        <p:nvSpPr>
          <p:cNvPr id="5" name="TextBox 4">
            <a:extLst>
              <a:ext uri="{FF2B5EF4-FFF2-40B4-BE49-F238E27FC236}">
                <a16:creationId xmlns:a16="http://schemas.microsoft.com/office/drawing/2014/main" id="{669D5A81-BA03-42DA-8AB9-777B60C4F263}"/>
              </a:ext>
            </a:extLst>
          </p:cNvPr>
          <p:cNvSpPr txBox="1"/>
          <p:nvPr/>
        </p:nvSpPr>
        <p:spPr>
          <a:xfrm>
            <a:off x="10235952" y="6396336"/>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617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37945"/>
            <a:ext cx="10515600" cy="4351338"/>
          </a:xfrm>
        </p:spPr>
        <p:txBody>
          <a:bodyPr>
            <a:normAutofit fontScale="77500" lnSpcReduction="20000"/>
          </a:bodyPr>
          <a:lstStyle/>
          <a:p>
            <a:pPr eaLnBrk="0" fontAlgn="base" hangingPunct="0">
              <a:spcAft>
                <a:spcPct val="0"/>
              </a:spcAft>
            </a:pPr>
            <a:r>
              <a:rPr lang="en-GB" altLang="en-US" sz="3600" kern="0" dirty="0">
                <a:solidFill>
                  <a:srgbClr val="000000"/>
                </a:solidFill>
              </a:rPr>
              <a:t>Stand next to me </a:t>
            </a:r>
          </a:p>
          <a:p>
            <a:pPr eaLnBrk="0" fontAlgn="base" hangingPunct="0">
              <a:spcAft>
                <a:spcPct val="0"/>
              </a:spcAft>
            </a:pPr>
            <a:r>
              <a:rPr lang="en-GB" altLang="en-US" sz="3600" kern="0" dirty="0">
                <a:solidFill>
                  <a:srgbClr val="000000"/>
                </a:solidFill>
              </a:rPr>
              <a:t>Put the pen on the table </a:t>
            </a:r>
          </a:p>
          <a:p>
            <a:pPr eaLnBrk="0" fontAlgn="base" hangingPunct="0">
              <a:spcAft>
                <a:spcPct val="0"/>
              </a:spcAft>
            </a:pPr>
            <a:r>
              <a:rPr lang="en-GB" altLang="en-US" sz="3600" kern="0" dirty="0">
                <a:solidFill>
                  <a:srgbClr val="000000"/>
                </a:solidFill>
              </a:rPr>
              <a:t>Walk in the corridor </a:t>
            </a:r>
          </a:p>
          <a:p>
            <a:pPr eaLnBrk="0" fontAlgn="base" hangingPunct="0">
              <a:spcAft>
                <a:spcPct val="0"/>
              </a:spcAft>
            </a:pPr>
            <a:r>
              <a:rPr lang="en-GB" altLang="en-US" sz="3600" kern="0" dirty="0">
                <a:solidFill>
                  <a:srgbClr val="000000"/>
                </a:solidFill>
              </a:rPr>
              <a:t>Switch the computer screen off</a:t>
            </a:r>
          </a:p>
          <a:p>
            <a:pPr eaLnBrk="0" fontAlgn="base" hangingPunct="0">
              <a:spcAft>
                <a:spcPct val="0"/>
              </a:spcAft>
            </a:pPr>
            <a:r>
              <a:rPr lang="en-GB" altLang="en-US" sz="3600" kern="0" dirty="0">
                <a:solidFill>
                  <a:srgbClr val="000000"/>
                </a:solidFill>
              </a:rPr>
              <a:t>Walk with me to the kitchen</a:t>
            </a:r>
          </a:p>
          <a:p>
            <a:pPr eaLnBrk="0" fontAlgn="base" hangingPunct="0">
              <a:spcAft>
                <a:spcPct val="0"/>
              </a:spcAft>
            </a:pPr>
            <a:r>
              <a:rPr lang="en-GB" altLang="en-US" sz="3600" kern="0" dirty="0">
                <a:solidFill>
                  <a:srgbClr val="000000"/>
                </a:solidFill>
              </a:rPr>
              <a:t>Stay seated in your chair</a:t>
            </a:r>
          </a:p>
          <a:p>
            <a:pPr marL="0" indent="0">
              <a:buNone/>
              <a:defRPr/>
            </a:pPr>
            <a:endParaRPr lang="en-GB" sz="3600" dirty="0"/>
          </a:p>
          <a:p>
            <a:pPr marL="0" indent="0">
              <a:buNone/>
              <a:defRPr/>
            </a:pPr>
            <a:r>
              <a:rPr lang="en-GB" sz="3600" dirty="0"/>
              <a:t>Actually tell your child what you want them to do</a:t>
            </a:r>
          </a:p>
          <a:p>
            <a:pPr marL="0" indent="0">
              <a:buNone/>
              <a:defRPr/>
            </a:pPr>
            <a:r>
              <a:rPr lang="en-GB" sz="3600" i="1" dirty="0"/>
              <a:t>Describe the behaviour you want to see!</a:t>
            </a:r>
          </a:p>
          <a:p>
            <a:pPr marL="0" indent="0">
              <a:buNone/>
              <a:defRPr/>
            </a:pPr>
            <a:r>
              <a:rPr lang="en-GB" sz="3600" i="1" dirty="0"/>
              <a:t>Put the ‘oxygen’ into the behaviour you want to see.</a:t>
            </a:r>
          </a:p>
          <a:p>
            <a:pPr eaLnBrk="0" fontAlgn="base" hangingPunct="0">
              <a:spcAft>
                <a:spcPct val="0"/>
              </a:spcAft>
            </a:pPr>
            <a:endParaRPr lang="en-GB" altLang="en-US" sz="3600" i="1" kern="0" dirty="0">
              <a:solidFill>
                <a:srgbClr val="000000"/>
              </a:solidFill>
            </a:endParaRPr>
          </a:p>
        </p:txBody>
      </p:sp>
      <p:sp>
        <p:nvSpPr>
          <p:cNvPr id="2" name="Title 1"/>
          <p:cNvSpPr>
            <a:spLocks noGrp="1"/>
          </p:cNvSpPr>
          <p:nvPr>
            <p:ph type="title"/>
          </p:nvPr>
        </p:nvSpPr>
        <p:spPr/>
        <p:txBody>
          <a:bodyPr>
            <a:normAutofit/>
          </a:bodyPr>
          <a:lstStyle/>
          <a:p>
            <a:pPr algn="l"/>
            <a:r>
              <a:rPr lang="en-GB" sz="3600" b="1" dirty="0"/>
              <a:t>Positive phrasing</a:t>
            </a:r>
          </a:p>
        </p:txBody>
      </p:sp>
    </p:spTree>
    <p:extLst>
      <p:ext uri="{BB962C8B-B14F-4D97-AF65-F5344CB8AC3E}">
        <p14:creationId xmlns:p14="http://schemas.microsoft.com/office/powerpoint/2010/main" val="2750240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992206" y="1608667"/>
            <a:ext cx="2823275" cy="4501127"/>
          </a:xfrm>
        </p:spPr>
        <p:txBody>
          <a:bodyPr vert="horz" lIns="91440" tIns="45720" rIns="91440" bIns="45720" rtlCol="0" anchor="t">
            <a:normAutofit/>
          </a:bodyPr>
          <a:lstStyle/>
          <a:p>
            <a:pPr algn="r"/>
            <a:r>
              <a:rPr lang="en-US" sz="3200" kern="1200">
                <a:solidFill>
                  <a:srgbClr val="FFFFFF"/>
                </a:solidFill>
                <a:latin typeface="+mj-lt"/>
                <a:ea typeface="+mj-ea"/>
                <a:cs typeface="+mj-cs"/>
              </a:rPr>
              <a:t>Limited choice</a:t>
            </a:r>
          </a:p>
        </p:txBody>
      </p:sp>
      <p:sp>
        <p:nvSpPr>
          <p:cNvPr id="3" name="Content Placeholder 2"/>
          <p:cNvSpPr>
            <a:spLocks noGrp="1"/>
          </p:cNvSpPr>
          <p:nvPr>
            <p:ph idx="1"/>
          </p:nvPr>
        </p:nvSpPr>
        <p:spPr>
          <a:xfrm>
            <a:off x="5685618" y="1019387"/>
            <a:ext cx="4311822" cy="4863253"/>
          </a:xfrm>
        </p:spPr>
        <p:txBody>
          <a:bodyPr vert="horz" lIns="91440" tIns="45720" rIns="91440" bIns="45720" rtlCol="0">
            <a:noAutofit/>
          </a:bodyPr>
          <a:lstStyle/>
          <a:p>
            <a:pPr fontAlgn="base">
              <a:spcAft>
                <a:spcPct val="0"/>
              </a:spcAft>
              <a:defRPr/>
            </a:pPr>
            <a:r>
              <a:rPr lang="en-US" altLang="en-US" sz="3200" dirty="0"/>
              <a:t>Where shall we talk, here or in the kitchen?</a:t>
            </a:r>
          </a:p>
          <a:p>
            <a:pPr fontAlgn="base">
              <a:spcAft>
                <a:spcPct val="0"/>
              </a:spcAft>
              <a:defRPr/>
            </a:pPr>
            <a:r>
              <a:rPr lang="en-US" altLang="en-US" sz="3200" dirty="0"/>
              <a:t>Put the pen on the table or in the box</a:t>
            </a:r>
          </a:p>
          <a:p>
            <a:pPr fontAlgn="base">
              <a:spcAft>
                <a:spcPct val="0"/>
              </a:spcAft>
              <a:defRPr/>
            </a:pPr>
            <a:r>
              <a:rPr lang="en-US" altLang="en-US" sz="3200" dirty="0"/>
              <a:t>I am making a drink, orange or lemon?</a:t>
            </a:r>
          </a:p>
          <a:p>
            <a:pPr fontAlgn="base">
              <a:spcAft>
                <a:spcPct val="0"/>
              </a:spcAft>
              <a:defRPr/>
            </a:pPr>
            <a:r>
              <a:rPr lang="en-US" altLang="en-US" sz="3200" dirty="0"/>
              <a:t>Are you going to sit on the chair or the sofa?</a:t>
            </a:r>
          </a:p>
          <a:p>
            <a:pPr fontAlgn="base">
              <a:spcAft>
                <a:spcPct val="0"/>
              </a:spcAft>
              <a:defRPr/>
            </a:pPr>
            <a:r>
              <a:rPr lang="en-US" altLang="en-US" sz="3200" dirty="0"/>
              <a:t>Are you starting your homework with words or a picture?</a:t>
            </a:r>
          </a:p>
        </p:txBody>
      </p:sp>
    </p:spTree>
    <p:extLst>
      <p:ext uri="{BB962C8B-B14F-4D97-AF65-F5344CB8AC3E}">
        <p14:creationId xmlns:p14="http://schemas.microsoft.com/office/powerpoint/2010/main" val="53184652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sz="4100">
                <a:solidFill>
                  <a:srgbClr val="FFFFFF"/>
                </a:solidFill>
              </a:rPr>
              <a:t>Disempowering the behaviour</a:t>
            </a:r>
          </a:p>
        </p:txBody>
      </p:sp>
      <p:sp>
        <p:nvSpPr>
          <p:cNvPr id="3" name="Content Placeholder 2"/>
          <p:cNvSpPr>
            <a:spLocks noGrp="1"/>
          </p:cNvSpPr>
          <p:nvPr>
            <p:ph idx="1"/>
          </p:nvPr>
        </p:nvSpPr>
        <p:spPr>
          <a:xfrm>
            <a:off x="6090574" y="801866"/>
            <a:ext cx="5306084" cy="5230634"/>
          </a:xfrm>
        </p:spPr>
        <p:txBody>
          <a:bodyPr anchor="ctr">
            <a:normAutofit/>
          </a:bodyPr>
          <a:lstStyle/>
          <a:p>
            <a:pPr eaLnBrk="0" fontAlgn="base" hangingPunct="0">
              <a:spcAft>
                <a:spcPct val="0"/>
              </a:spcAft>
              <a:defRPr/>
            </a:pPr>
            <a:r>
              <a:rPr lang="en-GB" altLang="en-US" sz="2400" kern="0" dirty="0">
                <a:solidFill>
                  <a:srgbClr val="000000"/>
                </a:solidFill>
              </a:rPr>
              <a:t>You can listen from there</a:t>
            </a:r>
          </a:p>
          <a:p>
            <a:pPr eaLnBrk="0" fontAlgn="base" hangingPunct="0">
              <a:spcAft>
                <a:spcPct val="0"/>
              </a:spcAft>
              <a:defRPr/>
            </a:pPr>
            <a:r>
              <a:rPr lang="en-GB" altLang="en-US" sz="2400" kern="0" dirty="0">
                <a:solidFill>
                  <a:srgbClr val="000000"/>
                </a:solidFill>
              </a:rPr>
              <a:t>Come and find me when you come back</a:t>
            </a:r>
          </a:p>
          <a:p>
            <a:pPr eaLnBrk="0" fontAlgn="base" hangingPunct="0">
              <a:spcAft>
                <a:spcPct val="0"/>
              </a:spcAft>
              <a:defRPr/>
            </a:pPr>
            <a:r>
              <a:rPr lang="en-GB" altLang="en-US" sz="2400" kern="0" dirty="0">
                <a:solidFill>
                  <a:srgbClr val="000000"/>
                </a:solidFill>
              </a:rPr>
              <a:t>Come back when you are ready.</a:t>
            </a:r>
          </a:p>
          <a:p>
            <a:pPr eaLnBrk="0" fontAlgn="base" hangingPunct="0">
              <a:spcAft>
                <a:spcPct val="0"/>
              </a:spcAft>
              <a:defRPr/>
            </a:pPr>
            <a:r>
              <a:rPr lang="en-GB" altLang="en-US" sz="2400" kern="0" dirty="0">
                <a:solidFill>
                  <a:srgbClr val="000000"/>
                </a:solidFill>
              </a:rPr>
              <a:t>We will carry on when you are ready.</a:t>
            </a:r>
          </a:p>
          <a:p>
            <a:pPr marL="0" indent="0" eaLnBrk="0" fontAlgn="base" hangingPunct="0">
              <a:spcAft>
                <a:spcPct val="0"/>
              </a:spcAft>
              <a:buNone/>
              <a:defRPr/>
            </a:pPr>
            <a:endParaRPr lang="en-GB" altLang="en-US" sz="2400" kern="0" dirty="0">
              <a:solidFill>
                <a:srgbClr val="000000"/>
              </a:solidFill>
            </a:endParaRPr>
          </a:p>
        </p:txBody>
      </p:sp>
      <p:pic>
        <p:nvPicPr>
          <p:cNvPr id="5" name="Picture 4" descr="A screenshot of a cell phone&#10;&#10;Description automatically generated">
            <a:extLst>
              <a:ext uri="{FF2B5EF4-FFF2-40B4-BE49-F238E27FC236}">
                <a16:creationId xmlns:a16="http://schemas.microsoft.com/office/drawing/2014/main" id="{F18B0F66-A06F-4F7E-B649-AD75EF0B66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2307" y="6367608"/>
            <a:ext cx="1219693" cy="490392"/>
          </a:xfrm>
          <a:prstGeom prst="rect">
            <a:avLst/>
          </a:prstGeom>
        </p:spPr>
      </p:pic>
    </p:spTree>
    <p:extLst>
      <p:ext uri="{BB962C8B-B14F-4D97-AF65-F5344CB8AC3E}">
        <p14:creationId xmlns:p14="http://schemas.microsoft.com/office/powerpoint/2010/main" val="1433865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GB" altLang="en-US" sz="4000" b="1" dirty="0"/>
              <a:t>THANKS</a:t>
            </a:r>
          </a:p>
        </p:txBody>
      </p:sp>
      <p:sp>
        <p:nvSpPr>
          <p:cNvPr id="56323" name="Rectangle 3"/>
          <p:cNvSpPr>
            <a:spLocks noGrp="1" noChangeArrowheads="1"/>
          </p:cNvSpPr>
          <p:nvPr>
            <p:ph idx="1"/>
          </p:nvPr>
        </p:nvSpPr>
        <p:spPr>
          <a:xfrm>
            <a:off x="1938169" y="1727312"/>
            <a:ext cx="9185238" cy="3970338"/>
          </a:xfrm>
        </p:spPr>
        <p:txBody>
          <a:bodyPr>
            <a:noAutofit/>
          </a:bodyPr>
          <a:lstStyle/>
          <a:p>
            <a:pPr eaLnBrk="1" hangingPunct="1">
              <a:defRPr/>
            </a:pPr>
            <a:r>
              <a:rPr lang="en-GB" altLang="en-US" sz="3200" dirty="0"/>
              <a:t>Try saying “thanks” not “please”. You might really need your child to do something. </a:t>
            </a:r>
          </a:p>
          <a:p>
            <a:pPr marL="0" indent="0" eaLnBrk="1" hangingPunct="1">
              <a:buNone/>
              <a:defRPr/>
            </a:pPr>
            <a:endParaRPr lang="en-GB" altLang="en-US" sz="3200" dirty="0"/>
          </a:p>
          <a:p>
            <a:pPr eaLnBrk="1" hangingPunct="1">
              <a:defRPr/>
            </a:pPr>
            <a:r>
              <a:rPr lang="en-GB" altLang="en-US" sz="3200" dirty="0"/>
              <a:t>“Thanks” assumes it will be done but also adds courtesy.</a:t>
            </a:r>
          </a:p>
        </p:txBody>
      </p:sp>
    </p:spTree>
    <p:extLst>
      <p:ext uri="{BB962C8B-B14F-4D97-AF65-F5344CB8AC3E}">
        <p14:creationId xmlns:p14="http://schemas.microsoft.com/office/powerpoint/2010/main" val="15543050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1" name="Rectangle 2">
            <a:extLst>
              <a:ext uri="{FF2B5EF4-FFF2-40B4-BE49-F238E27FC236}">
                <a16:creationId xmlns:a16="http://schemas.microsoft.com/office/drawing/2014/main" id="{C089FD28-20F9-884B-95E2-BAF245B85956}"/>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p>
            <a:pPr algn="l"/>
            <a:r>
              <a:rPr lang="en-GB" altLang="en-US">
                <a:solidFill>
                  <a:schemeClr val="tx1"/>
                </a:solidFill>
              </a:rPr>
              <a:t>Riding the wave</a:t>
            </a:r>
            <a:endParaRPr lang="en-US" altLang="en-US">
              <a:solidFill>
                <a:schemeClr val="tx1"/>
              </a:solidFill>
            </a:endParaRPr>
          </a:p>
        </p:txBody>
      </p:sp>
      <p:sp>
        <p:nvSpPr>
          <p:cNvPr id="317442" name="TextBox 8">
            <a:extLst>
              <a:ext uri="{FF2B5EF4-FFF2-40B4-BE49-F238E27FC236}">
                <a16:creationId xmlns:a16="http://schemas.microsoft.com/office/drawing/2014/main" id="{F2328E35-B72D-4943-9CBC-D259FB9A3683}"/>
              </a:ext>
            </a:extLst>
          </p:cNvPr>
          <p:cNvSpPr txBox="1">
            <a:spLocks noChangeArrowheads="1"/>
          </p:cNvSpPr>
          <p:nvPr/>
        </p:nvSpPr>
        <p:spPr bwMode="auto">
          <a:xfrm rot="1901105">
            <a:off x="6291264" y="3668714"/>
            <a:ext cx="40608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t>Catch them getting it right</a:t>
            </a:r>
          </a:p>
        </p:txBody>
      </p:sp>
      <p:sp>
        <p:nvSpPr>
          <p:cNvPr id="317443" name="TextBox 11">
            <a:extLst>
              <a:ext uri="{FF2B5EF4-FFF2-40B4-BE49-F238E27FC236}">
                <a16:creationId xmlns:a16="http://schemas.microsoft.com/office/drawing/2014/main" id="{CC4DA15D-C153-024E-8221-B66134105894}"/>
              </a:ext>
            </a:extLst>
          </p:cNvPr>
          <p:cNvSpPr txBox="1">
            <a:spLocks noChangeArrowheads="1"/>
          </p:cNvSpPr>
          <p:nvPr/>
        </p:nvSpPr>
        <p:spPr bwMode="auto">
          <a:xfrm>
            <a:off x="5880100" y="815976"/>
            <a:ext cx="4267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D</a:t>
            </a:r>
            <a:r>
              <a:rPr kumimoji="0" lang="en-GB"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angerous</a:t>
            </a:r>
            <a:r>
              <a:rPr kumimoji="0" lang="en-GB"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 Behaviour</a:t>
            </a:r>
          </a:p>
        </p:txBody>
      </p:sp>
      <p:grpSp>
        <p:nvGrpSpPr>
          <p:cNvPr id="317444" name="Group 17">
            <a:extLst>
              <a:ext uri="{FF2B5EF4-FFF2-40B4-BE49-F238E27FC236}">
                <a16:creationId xmlns:a16="http://schemas.microsoft.com/office/drawing/2014/main" id="{A32DD43E-6526-BF4F-AC53-D1DE792F3005}"/>
              </a:ext>
            </a:extLst>
          </p:cNvPr>
          <p:cNvGrpSpPr>
            <a:grpSpLocks/>
          </p:cNvGrpSpPr>
          <p:nvPr/>
        </p:nvGrpSpPr>
        <p:grpSpPr bwMode="auto">
          <a:xfrm>
            <a:off x="1981201" y="1417639"/>
            <a:ext cx="8075613" cy="3570287"/>
            <a:chOff x="457200" y="1417638"/>
            <a:chExt cx="8075240" cy="3569709"/>
          </a:xfrm>
        </p:grpSpPr>
        <p:cxnSp>
          <p:nvCxnSpPr>
            <p:cNvPr id="317445" name="Straight Connector 4">
              <a:extLst>
                <a:ext uri="{FF2B5EF4-FFF2-40B4-BE49-F238E27FC236}">
                  <a16:creationId xmlns:a16="http://schemas.microsoft.com/office/drawing/2014/main" id="{83B04EA0-4E60-FF42-8C38-CCFE2D4ECE44}"/>
                </a:ext>
              </a:extLst>
            </p:cNvPr>
            <p:cNvCxnSpPr>
              <a:cxnSpLocks noChangeShapeType="1"/>
            </p:cNvCxnSpPr>
            <p:nvPr/>
          </p:nvCxnSpPr>
          <p:spPr bwMode="auto">
            <a:xfrm>
              <a:off x="755576" y="3140968"/>
              <a:ext cx="1296144" cy="0"/>
            </a:xfrm>
            <a:prstGeom prst="line">
              <a:avLst/>
            </a:prstGeom>
            <a:noFill/>
            <a:ln w="25400" algn="ctr">
              <a:solidFill>
                <a:schemeClr val="tx1"/>
              </a:solidFill>
              <a:round/>
              <a:headEnd/>
              <a:tailEnd/>
            </a:ln>
            <a:extLst>
              <a:ext uri="{909E8E84-426E-40DD-AFC4-6F175D3DCCD1}">
                <a14:hiddenFill xmlns:a14="http://schemas.microsoft.com/office/drawing/2010/main">
                  <a:noFill/>
                </a14:hiddenFill>
              </a:ext>
            </a:extLst>
          </p:spPr>
        </p:cxnSp>
        <p:sp>
          <p:nvSpPr>
            <p:cNvPr id="317446" name="Freeform 5">
              <a:extLst>
                <a:ext uri="{FF2B5EF4-FFF2-40B4-BE49-F238E27FC236}">
                  <a16:creationId xmlns:a16="http://schemas.microsoft.com/office/drawing/2014/main" id="{E756F1B1-0DD2-8844-9A99-E1C97C65D2FF}"/>
                </a:ext>
              </a:extLst>
            </p:cNvPr>
            <p:cNvSpPr>
              <a:spLocks/>
            </p:cNvSpPr>
            <p:nvPr/>
          </p:nvSpPr>
          <p:spPr bwMode="auto">
            <a:xfrm>
              <a:off x="2051720" y="2132856"/>
              <a:ext cx="5841559" cy="2854491"/>
            </a:xfrm>
            <a:custGeom>
              <a:avLst/>
              <a:gdLst>
                <a:gd name="T0" fmla="*/ 0 w 6400800"/>
                <a:gd name="T1" fmla="*/ 19 h 3518470"/>
                <a:gd name="T2" fmla="*/ 9638 w 6400800"/>
                <a:gd name="T3" fmla="*/ 2 h 3518470"/>
                <a:gd name="T4" fmla="*/ 49720 w 6400800"/>
                <a:gd name="T5" fmla="*/ 54 h 3518470"/>
                <a:gd name="T6" fmla="*/ 49720 w 6400800"/>
                <a:gd name="T7" fmla="*/ 54 h 3518470"/>
                <a:gd name="T8" fmla="*/ 50331 w 6400800"/>
                <a:gd name="T9" fmla="*/ 54 h 3518470"/>
                <a:gd name="T10" fmla="*/ 0 60000 65536"/>
                <a:gd name="T11" fmla="*/ 0 60000 65536"/>
                <a:gd name="T12" fmla="*/ 0 60000 65536"/>
                <a:gd name="T13" fmla="*/ 0 60000 65536"/>
                <a:gd name="T14" fmla="*/ 0 60000 65536"/>
                <a:gd name="T15" fmla="*/ 0 w 6400800"/>
                <a:gd name="T16" fmla="*/ 0 h 3518470"/>
                <a:gd name="T17" fmla="*/ 6400800 w 6400800"/>
                <a:gd name="T18" fmla="*/ 3518470 h 3518470"/>
              </a:gdLst>
              <a:ahLst/>
              <a:cxnLst>
                <a:cxn ang="T10">
                  <a:pos x="T0" y="T1"/>
                </a:cxn>
                <a:cxn ang="T11">
                  <a:pos x="T2" y="T3"/>
                </a:cxn>
                <a:cxn ang="T12">
                  <a:pos x="T4" y="T5"/>
                </a:cxn>
                <a:cxn ang="T13">
                  <a:pos x="T6" y="T7"/>
                </a:cxn>
                <a:cxn ang="T14">
                  <a:pos x="T8" y="T9"/>
                </a:cxn>
              </a:cxnLst>
              <a:rect l="T15" t="T16" r="T17" b="T18"/>
              <a:pathLst>
                <a:path w="6400800" h="3518470">
                  <a:moveTo>
                    <a:pt x="0" y="1261653"/>
                  </a:moveTo>
                  <a:cubicBezTo>
                    <a:pt x="85927" y="494789"/>
                    <a:pt x="171855" y="-272074"/>
                    <a:pt x="1225685" y="94334"/>
                  </a:cubicBezTo>
                  <a:cubicBezTo>
                    <a:pt x="2279515" y="460742"/>
                    <a:pt x="6322978" y="3460104"/>
                    <a:pt x="6322978" y="3460104"/>
                  </a:cubicBezTo>
                  <a:lnTo>
                    <a:pt x="6400800" y="3518470"/>
                  </a:lnTo>
                </a:path>
              </a:pathLst>
            </a:custGeom>
            <a:noFill/>
            <a:ln w="2540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317447" name="Straight Connector 7">
              <a:extLst>
                <a:ext uri="{FF2B5EF4-FFF2-40B4-BE49-F238E27FC236}">
                  <a16:creationId xmlns:a16="http://schemas.microsoft.com/office/drawing/2014/main" id="{5CF6675C-CF4E-3D41-9397-B7994CBCD983}"/>
                </a:ext>
              </a:extLst>
            </p:cNvPr>
            <p:cNvCxnSpPr>
              <a:cxnSpLocks noChangeShapeType="1"/>
            </p:cNvCxnSpPr>
            <p:nvPr/>
          </p:nvCxnSpPr>
          <p:spPr bwMode="auto">
            <a:xfrm>
              <a:off x="755576" y="1417638"/>
              <a:ext cx="7776864" cy="0"/>
            </a:xfrm>
            <a:prstGeom prst="line">
              <a:avLst/>
            </a:prstGeom>
            <a:noFill/>
            <a:ln w="25400" algn="ctr">
              <a:solidFill>
                <a:srgbClr val="FF0000"/>
              </a:solidFill>
              <a:round/>
              <a:headEnd/>
              <a:tailEnd/>
            </a:ln>
            <a:extLst>
              <a:ext uri="{909E8E84-426E-40DD-AFC4-6F175D3DCCD1}">
                <a14:hiddenFill xmlns:a14="http://schemas.microsoft.com/office/drawing/2010/main">
                  <a:noFill/>
                </a14:hiddenFill>
              </a:ext>
            </a:extLst>
          </p:spPr>
        </p:cxnSp>
        <p:cxnSp>
          <p:nvCxnSpPr>
            <p:cNvPr id="317448" name="Straight Arrow Connector 10">
              <a:extLst>
                <a:ext uri="{FF2B5EF4-FFF2-40B4-BE49-F238E27FC236}">
                  <a16:creationId xmlns:a16="http://schemas.microsoft.com/office/drawing/2014/main" id="{2A8C102A-EE0E-EB4D-9078-1CCB12667F1E}"/>
                </a:ext>
              </a:extLst>
            </p:cNvPr>
            <p:cNvCxnSpPr>
              <a:cxnSpLocks noChangeShapeType="1"/>
            </p:cNvCxnSpPr>
            <p:nvPr/>
          </p:nvCxnSpPr>
          <p:spPr bwMode="auto">
            <a:xfrm>
              <a:off x="5148064" y="2297059"/>
              <a:ext cx="3147379" cy="1924029"/>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17449" name="TextBox 12">
              <a:extLst>
                <a:ext uri="{FF2B5EF4-FFF2-40B4-BE49-F238E27FC236}">
                  <a16:creationId xmlns:a16="http://schemas.microsoft.com/office/drawing/2014/main" id="{54438733-C97A-A945-BEDA-7C6BB45A2186}"/>
                </a:ext>
              </a:extLst>
            </p:cNvPr>
            <p:cNvSpPr txBox="1">
              <a:spLocks noChangeArrowheads="1"/>
            </p:cNvSpPr>
            <p:nvPr/>
          </p:nvSpPr>
          <p:spPr bwMode="auto">
            <a:xfrm>
              <a:off x="457200" y="2151129"/>
              <a:ext cx="158417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t>Familiar comfortable behaviour</a:t>
              </a:r>
            </a:p>
          </p:txBody>
        </p:sp>
        <p:cxnSp>
          <p:nvCxnSpPr>
            <p:cNvPr id="317450" name="Straight Arrow Connector 14">
              <a:extLst>
                <a:ext uri="{FF2B5EF4-FFF2-40B4-BE49-F238E27FC236}">
                  <a16:creationId xmlns:a16="http://schemas.microsoft.com/office/drawing/2014/main" id="{A6F1923C-8F98-5E43-80EA-FBB5D19BB223}"/>
                </a:ext>
              </a:extLst>
            </p:cNvPr>
            <p:cNvCxnSpPr>
              <a:cxnSpLocks noChangeShapeType="1"/>
            </p:cNvCxnSpPr>
            <p:nvPr/>
          </p:nvCxnSpPr>
          <p:spPr bwMode="auto">
            <a:xfrm flipV="1">
              <a:off x="2555776" y="2297059"/>
              <a:ext cx="0" cy="962015"/>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17451" name="TextBox 15">
              <a:extLst>
                <a:ext uri="{FF2B5EF4-FFF2-40B4-BE49-F238E27FC236}">
                  <a16:creationId xmlns:a16="http://schemas.microsoft.com/office/drawing/2014/main" id="{BE1E6B5C-1B12-CD45-924D-143F62E4529B}"/>
                </a:ext>
              </a:extLst>
            </p:cNvPr>
            <p:cNvSpPr txBox="1">
              <a:spLocks noChangeArrowheads="1"/>
            </p:cNvSpPr>
            <p:nvPr/>
          </p:nvSpPr>
          <p:spPr bwMode="auto">
            <a:xfrm rot="-5400000">
              <a:off x="1690305" y="3616738"/>
              <a:ext cx="17309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t>Escalation</a:t>
              </a:r>
            </a:p>
          </p:txBody>
        </p:sp>
      </p:grpSp>
    </p:spTree>
    <p:extLst>
      <p:ext uri="{BB962C8B-B14F-4D97-AF65-F5344CB8AC3E}">
        <p14:creationId xmlns:p14="http://schemas.microsoft.com/office/powerpoint/2010/main" val="137312546"/>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2" name="Freeform: Shape 7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Arc 7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9489" name="Rectangle 3">
            <a:extLst>
              <a:ext uri="{FF2B5EF4-FFF2-40B4-BE49-F238E27FC236}">
                <a16:creationId xmlns:a16="http://schemas.microsoft.com/office/drawing/2014/main" id="{12A88B45-7437-AA49-8A78-17C7BB1F93F4}"/>
              </a:ext>
            </a:extLst>
          </p:cNvPr>
          <p:cNvSpPr>
            <a:spLocks noGrp="1" noChangeArrowheads="1"/>
          </p:cNvSpPr>
          <p:nvPr>
            <p:ph type="body" idx="1"/>
          </p:nvPr>
        </p:nvSpPr>
        <p:spPr>
          <a:xfrm>
            <a:off x="4447308" y="591344"/>
            <a:ext cx="6906491" cy="5585619"/>
          </a:xfrm>
        </p:spPr>
        <p:txBody>
          <a:bodyPr anchor="ctr">
            <a:normAutofit/>
          </a:bodyPr>
          <a:lstStyle/>
          <a:p>
            <a:pPr algn="ctr">
              <a:buFontTx/>
              <a:buNone/>
            </a:pPr>
            <a:r>
              <a:rPr lang="en-GB" altLang="en-US" sz="4800" b="1" dirty="0"/>
              <a:t>Punishment</a:t>
            </a:r>
          </a:p>
          <a:p>
            <a:pPr algn="ctr">
              <a:buFontTx/>
              <a:buNone/>
            </a:pPr>
            <a:r>
              <a:rPr lang="en-GB" altLang="en-US" sz="4800" b="1" dirty="0"/>
              <a:t>or </a:t>
            </a:r>
          </a:p>
          <a:p>
            <a:pPr algn="ctr">
              <a:buFontTx/>
              <a:buNone/>
            </a:pPr>
            <a:r>
              <a:rPr lang="en-GB" altLang="en-US" sz="4800" b="1" dirty="0"/>
              <a:t>Consequence</a:t>
            </a:r>
          </a:p>
        </p:txBody>
      </p:sp>
    </p:spTree>
    <p:extLst>
      <p:ext uri="{BB962C8B-B14F-4D97-AF65-F5344CB8AC3E}">
        <p14:creationId xmlns:p14="http://schemas.microsoft.com/office/powerpoint/2010/main" val="3466479856"/>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7" name="Rectangle 2">
            <a:extLst>
              <a:ext uri="{FF2B5EF4-FFF2-40B4-BE49-F238E27FC236}">
                <a16:creationId xmlns:a16="http://schemas.microsoft.com/office/drawing/2014/main" id="{1465B0A3-581F-944A-B0A1-AB483957091E}"/>
              </a:ext>
            </a:extLst>
          </p:cNvPr>
          <p:cNvSpPr>
            <a:spLocks noGrp="1" noChangeArrowheads="1"/>
          </p:cNvSpPr>
          <p:nvPr>
            <p:ph type="title"/>
          </p:nvPr>
        </p:nvSpPr>
        <p:spPr bwMode="auto">
          <a:xfrm>
            <a:off x="6096000" y="4214813"/>
            <a:ext cx="7772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GB" altLang="en-US" sz="3200">
                <a:solidFill>
                  <a:srgbClr val="FF9900"/>
                </a:solidFill>
              </a:rPr>
              <a:t> </a:t>
            </a:r>
            <a:r>
              <a:rPr lang="en-GB" altLang="en-US" sz="2400"/>
              <a:t>Friedrich Nietzche </a:t>
            </a:r>
            <a:r>
              <a:rPr lang="en-GB" altLang="en-US" sz="2000"/>
              <a:t>(1844-1900)</a:t>
            </a:r>
            <a:endParaRPr lang="en-US" altLang="en-US" sz="2000"/>
          </a:p>
        </p:txBody>
      </p:sp>
      <p:sp>
        <p:nvSpPr>
          <p:cNvPr id="321538" name="Rectangle 3">
            <a:extLst>
              <a:ext uri="{FF2B5EF4-FFF2-40B4-BE49-F238E27FC236}">
                <a16:creationId xmlns:a16="http://schemas.microsoft.com/office/drawing/2014/main" id="{7B182FDD-7478-5149-9848-3D1EA3E31654}"/>
              </a:ext>
            </a:extLst>
          </p:cNvPr>
          <p:cNvSpPr>
            <a:spLocks noChangeArrowheads="1"/>
          </p:cNvSpPr>
          <p:nvPr/>
        </p:nvSpPr>
        <p:spPr bwMode="auto">
          <a:xfrm>
            <a:off x="2063750" y="3068638"/>
            <a:ext cx="8229600" cy="144145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58775" indent="-35877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358775" marR="0" lvl="0" indent="-358775" algn="l" defTabSz="914400" rtl="0" eaLnBrk="1" fontAlgn="auto" latinLnBrk="0" hangingPunct="1">
              <a:lnSpc>
                <a:spcPct val="100000"/>
              </a:lnSpc>
              <a:spcBef>
                <a:spcPct val="0"/>
              </a:spcBef>
              <a:spcAft>
                <a:spcPts val="0"/>
              </a:spcAft>
              <a:buClrTx/>
              <a:buSzTx/>
              <a:buFontTx/>
              <a:buChar char="•"/>
              <a:tabLst/>
              <a:defRPr/>
            </a:pPr>
            <a:endPar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a:p>
            <a:pPr marL="358775" marR="0" lvl="0" indent="-358775" algn="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rPr>
              <a:t>	</a:t>
            </a:r>
            <a:endParaRPr kumimoji="0" lang="en-GB"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21539" name="WordArt 4">
            <a:extLst>
              <a:ext uri="{FF2B5EF4-FFF2-40B4-BE49-F238E27FC236}">
                <a16:creationId xmlns:a16="http://schemas.microsoft.com/office/drawing/2014/main" id="{51FC0687-727E-E448-8E64-EB6DF419ACE4}"/>
              </a:ext>
            </a:extLst>
          </p:cNvPr>
          <p:cNvSpPr>
            <a:spLocks noChangeArrowheads="1" noChangeShapeType="1" noTextEdit="1"/>
          </p:cNvSpPr>
          <p:nvPr/>
        </p:nvSpPr>
        <p:spPr bwMode="auto">
          <a:xfrm>
            <a:off x="6446838" y="5805488"/>
            <a:ext cx="792162" cy="576262"/>
          </a:xfrm>
          <a:prstGeom prst="rect">
            <a:avLst/>
          </a:prstGeom>
          <a:extLst>
            <a:ext uri="{909E8E84-426E-40DD-AFC4-6F175D3DCCD1}">
              <a14:hiddenFill xmlns:a14="http://schemas.microsoft.com/office/drawing/2010/main">
                <a:solidFill>
                  <a:srgbClr val="FFFFFF"/>
                </a:solidFill>
              </a14:hiddenFill>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a:ln w="9525">
                  <a:solidFill>
                    <a:prstClr val="white"/>
                  </a:solidFill>
                  <a:round/>
                  <a:headEnd/>
                  <a:tailEnd/>
                </a:ln>
                <a:noFill/>
                <a:effectLst/>
                <a:uLnTx/>
                <a:uFillTx/>
                <a:latin typeface="Arial Black" panose="020B0604020202020204" pitchFamily="34" charset="0"/>
                <a:ea typeface="+mn-ea"/>
                <a:cs typeface="Arial Black" panose="020B0604020202020204" pitchFamily="34" charset="0"/>
              </a:rPr>
              <a:t>A</a:t>
            </a:r>
          </a:p>
        </p:txBody>
      </p:sp>
      <p:sp>
        <p:nvSpPr>
          <p:cNvPr id="321540" name="WordArt 5">
            <a:extLst>
              <a:ext uri="{FF2B5EF4-FFF2-40B4-BE49-F238E27FC236}">
                <a16:creationId xmlns:a16="http://schemas.microsoft.com/office/drawing/2014/main" id="{7D74E043-A69E-994B-AC41-491005D3BAA4}"/>
              </a:ext>
            </a:extLst>
          </p:cNvPr>
          <p:cNvSpPr>
            <a:spLocks noChangeArrowheads="1" noChangeShapeType="1" noTextEdit="1"/>
          </p:cNvSpPr>
          <p:nvPr/>
        </p:nvSpPr>
        <p:spPr bwMode="auto">
          <a:xfrm>
            <a:off x="7526338" y="5805488"/>
            <a:ext cx="792162" cy="576262"/>
          </a:xfrm>
          <a:prstGeom prst="rect">
            <a:avLst/>
          </a:prstGeom>
          <a:extLst>
            <a:ext uri="{909E8E84-426E-40DD-AFC4-6F175D3DCCD1}">
              <a14:hiddenFill xmlns:a14="http://schemas.microsoft.com/office/drawing/2010/main">
                <a:solidFill>
                  <a:srgbClr val="FFFFFF"/>
                </a:solidFill>
              </a14:hiddenFill>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a:ln w="9525">
                  <a:solidFill>
                    <a:prstClr val="white"/>
                  </a:solidFill>
                  <a:round/>
                  <a:headEnd/>
                  <a:tailEnd/>
                </a:ln>
                <a:noFill/>
                <a:effectLst/>
                <a:uLnTx/>
                <a:uFillTx/>
                <a:latin typeface="Arial Black" panose="020B0604020202020204" pitchFamily="34" charset="0"/>
                <a:ea typeface="+mn-ea"/>
                <a:cs typeface="Arial Black" panose="020B0604020202020204" pitchFamily="34" charset="0"/>
              </a:rPr>
              <a:t>S</a:t>
            </a:r>
          </a:p>
        </p:txBody>
      </p:sp>
      <p:sp>
        <p:nvSpPr>
          <p:cNvPr id="321541" name="Text Box 6">
            <a:extLst>
              <a:ext uri="{FF2B5EF4-FFF2-40B4-BE49-F238E27FC236}">
                <a16:creationId xmlns:a16="http://schemas.microsoft.com/office/drawing/2014/main" id="{13DA86B0-44F9-B944-86C5-42B200487124}"/>
              </a:ext>
            </a:extLst>
          </p:cNvPr>
          <p:cNvSpPr txBox="1">
            <a:spLocks noChangeArrowheads="1"/>
          </p:cNvSpPr>
          <p:nvPr/>
        </p:nvSpPr>
        <p:spPr bwMode="auto">
          <a:xfrm>
            <a:off x="8102600" y="5734051"/>
            <a:ext cx="184150" cy="366713"/>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21542" name="Text Box 7">
            <a:extLst>
              <a:ext uri="{FF2B5EF4-FFF2-40B4-BE49-F238E27FC236}">
                <a16:creationId xmlns:a16="http://schemas.microsoft.com/office/drawing/2014/main" id="{6BA22922-424F-7A47-97E3-066066F34E8F}"/>
              </a:ext>
            </a:extLst>
          </p:cNvPr>
          <p:cNvSpPr txBox="1">
            <a:spLocks noChangeArrowheads="1"/>
          </p:cNvSpPr>
          <p:nvPr/>
        </p:nvSpPr>
        <p:spPr bwMode="auto">
          <a:xfrm>
            <a:off x="2170114" y="2205038"/>
            <a:ext cx="8123237"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3333CC"/>
                </a:solidFill>
                <a:effectLst/>
                <a:uLnTx/>
                <a:uFillTx/>
                <a:latin typeface="Arial" panose="020B0604020202020204" pitchFamily="34" charset="0"/>
                <a:ea typeface="+mn-ea"/>
                <a:cs typeface="+mn-cs"/>
              </a:rPr>
              <a:t>Punishment hardens and numbs. It produces obstinacy, it sharpens the sense of alienation and strengthens the power of resistance.</a:t>
            </a:r>
          </a:p>
        </p:txBody>
      </p:sp>
    </p:spTree>
    <p:extLst>
      <p:ext uri="{BB962C8B-B14F-4D97-AF65-F5344CB8AC3E}">
        <p14:creationId xmlns:p14="http://schemas.microsoft.com/office/powerpoint/2010/main" val="870856944"/>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Rectangle 75">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Rectangle 7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5633" name="Rectangle 2">
            <a:extLst>
              <a:ext uri="{FF2B5EF4-FFF2-40B4-BE49-F238E27FC236}">
                <a16:creationId xmlns:a16="http://schemas.microsoft.com/office/drawing/2014/main" id="{3EA28C58-AAA5-7B4E-A938-DDAC05CCDD8F}"/>
              </a:ext>
            </a:extLst>
          </p:cNvPr>
          <p:cNvSpPr>
            <a:spLocks noGrp="1" noChangeArrowheads="1"/>
          </p:cNvSpPr>
          <p:nvPr>
            <p:ph type="title"/>
          </p:nvPr>
        </p:nvSpPr>
        <p:spPr bwMode="auto">
          <a:xfrm>
            <a:off x="1383564" y="348865"/>
            <a:ext cx="9718111" cy="157644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sz="4000" kern="1200">
                <a:solidFill>
                  <a:srgbClr val="FFFFFF"/>
                </a:solidFill>
                <a:latin typeface="+mj-lt"/>
                <a:ea typeface="+mj-ea"/>
                <a:cs typeface="+mj-cs"/>
              </a:rPr>
              <a:t>Consequences</a:t>
            </a:r>
          </a:p>
        </p:txBody>
      </p:sp>
      <p:graphicFrame>
        <p:nvGraphicFramePr>
          <p:cNvPr id="325636" name="Rectangle 3">
            <a:extLst>
              <a:ext uri="{FF2B5EF4-FFF2-40B4-BE49-F238E27FC236}">
                <a16:creationId xmlns:a16="http://schemas.microsoft.com/office/drawing/2014/main" id="{5A4720D5-A723-F13D-B667-2F7B26BA09FA}"/>
              </a:ext>
            </a:extLst>
          </p:cNvPr>
          <p:cNvGraphicFramePr/>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00664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5636"/>
                                        </p:tgtEl>
                                        <p:attrNameLst>
                                          <p:attrName>style.visibility</p:attrName>
                                        </p:attrNameLst>
                                      </p:cBhvr>
                                      <p:to>
                                        <p:strVal val="visible"/>
                                      </p:to>
                                    </p:set>
                                    <p:animEffect transition="in" filter="fade">
                                      <p:cBhvr>
                                        <p:cTn id="7" dur="500"/>
                                        <p:tgtEl>
                                          <p:spTgt spid="325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5636" grpId="0">
        <p:bldAsOne/>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1" name="Rectangle 2">
            <a:extLst>
              <a:ext uri="{FF2B5EF4-FFF2-40B4-BE49-F238E27FC236}">
                <a16:creationId xmlns:a16="http://schemas.microsoft.com/office/drawing/2014/main" id="{35382F5B-771B-8542-91EF-0F621EFFAF5B}"/>
              </a:ext>
            </a:extLst>
          </p:cNvPr>
          <p:cNvSpPr>
            <a:spLocks noGrp="1" noChangeArrowheads="1"/>
          </p:cNvSpPr>
          <p:nvPr>
            <p:ph type="title"/>
          </p:nvPr>
        </p:nvSpPr>
        <p:spPr bwMode="auto">
          <a:xfrm>
            <a:off x="1703388" y="188913"/>
            <a:ext cx="7772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pPr algn="l"/>
            <a:r>
              <a:rPr lang="en-GB" altLang="en-US">
                <a:solidFill>
                  <a:schemeClr val="tx1"/>
                </a:solidFill>
              </a:rPr>
              <a:t>Protective consequences:</a:t>
            </a:r>
            <a:br>
              <a:rPr lang="en-GB" altLang="en-US">
                <a:solidFill>
                  <a:schemeClr val="tx1"/>
                </a:solidFill>
              </a:rPr>
            </a:br>
            <a:br>
              <a:rPr lang="en-GB" altLang="en-US">
                <a:solidFill>
                  <a:schemeClr val="tx1"/>
                </a:solidFill>
              </a:rPr>
            </a:br>
            <a:endParaRPr lang="en-US" altLang="en-US">
              <a:solidFill>
                <a:schemeClr val="tx1"/>
              </a:solidFill>
            </a:endParaRPr>
          </a:p>
        </p:txBody>
      </p:sp>
      <p:sp>
        <p:nvSpPr>
          <p:cNvPr id="327682" name="Rectangle 3">
            <a:extLst>
              <a:ext uri="{FF2B5EF4-FFF2-40B4-BE49-F238E27FC236}">
                <a16:creationId xmlns:a16="http://schemas.microsoft.com/office/drawing/2014/main" id="{AC6E89C7-3B38-1041-939A-55043E7EC1DC}"/>
              </a:ext>
            </a:extLst>
          </p:cNvPr>
          <p:cNvSpPr>
            <a:spLocks noGrp="1" noChangeArrowheads="1"/>
          </p:cNvSpPr>
          <p:nvPr>
            <p:ph type="body" idx="4294967295"/>
          </p:nvPr>
        </p:nvSpPr>
        <p:spPr>
          <a:xfrm>
            <a:off x="2065339" y="1112839"/>
            <a:ext cx="7991475" cy="4897437"/>
          </a:xfrm>
          <a:noFill/>
        </p:spPr>
        <p:txBody>
          <a:bodyPr/>
          <a:lstStyle/>
          <a:p>
            <a:r>
              <a:rPr lang="en-US" altLang="en-US" dirty="0"/>
              <a:t>Removal of a freedom to manage harm</a:t>
            </a:r>
          </a:p>
          <a:p>
            <a:endParaRPr lang="en-US" altLang="en-US" dirty="0">
              <a:solidFill>
                <a:schemeClr val="accent2"/>
              </a:solidFill>
            </a:endParaRPr>
          </a:p>
          <a:p>
            <a:pPr marL="0" indent="0">
              <a:buNone/>
            </a:pPr>
            <a:r>
              <a:rPr lang="en-US" altLang="en-US" dirty="0">
                <a:solidFill>
                  <a:schemeClr val="accent2"/>
                </a:solidFill>
              </a:rPr>
              <a:t>But these must also involve learning through….</a:t>
            </a:r>
          </a:p>
          <a:p>
            <a:endParaRPr lang="en-US" altLang="en-US" dirty="0">
              <a:solidFill>
                <a:schemeClr val="accent2"/>
              </a:solidFill>
            </a:endParaRPr>
          </a:p>
          <a:p>
            <a:endParaRPr lang="en-US" altLang="en-US" dirty="0"/>
          </a:p>
          <a:p>
            <a:r>
              <a:rPr lang="en-US" altLang="en-US" dirty="0"/>
              <a:t>The learning, rehearsing or teaching so the freedom can be returned</a:t>
            </a:r>
          </a:p>
        </p:txBody>
      </p:sp>
      <p:sp>
        <p:nvSpPr>
          <p:cNvPr id="327683" name="Rectangle 4">
            <a:extLst>
              <a:ext uri="{FF2B5EF4-FFF2-40B4-BE49-F238E27FC236}">
                <a16:creationId xmlns:a16="http://schemas.microsoft.com/office/drawing/2014/main" id="{7A9EF0B8-CB07-A649-A331-F7ED567D8AC6}"/>
              </a:ext>
            </a:extLst>
          </p:cNvPr>
          <p:cNvSpPr>
            <a:spLocks noChangeArrowheads="1"/>
          </p:cNvSpPr>
          <p:nvPr/>
        </p:nvSpPr>
        <p:spPr bwMode="auto">
          <a:xfrm>
            <a:off x="1482162" y="267714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0" u="none" strike="noStrike" kern="1200" cap="none" spc="0" normalizeH="0" baseline="0" noProof="0">
                <a:ln>
                  <a:noFill/>
                </a:ln>
                <a:solidFill>
                  <a:prstClr val="black"/>
                </a:solidFill>
                <a:effectLst/>
                <a:uLnTx/>
                <a:uFillTx/>
                <a:latin typeface="Arial" panose="020B0604020202020204" pitchFamily="34" charset="0"/>
                <a:ea typeface="+mn-ea"/>
                <a:cs typeface="+mn-cs"/>
              </a:rPr>
              <a:t>Educational consequences:</a:t>
            </a:r>
            <a:endParaRPr kumimoji="0" lang="en-US"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721730"/>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B644-4BF1-71BA-5173-E49DB8C0F6FF}"/>
              </a:ext>
            </a:extLst>
          </p:cNvPr>
          <p:cNvSpPr>
            <a:spLocks noGrp="1"/>
          </p:cNvSpPr>
          <p:nvPr>
            <p:ph type="ctrTitle"/>
          </p:nvPr>
        </p:nvSpPr>
        <p:spPr>
          <a:xfrm>
            <a:off x="1524000" y="1122362"/>
            <a:ext cx="9144000" cy="5250445"/>
          </a:xfrm>
        </p:spPr>
        <p:txBody>
          <a:bodyPr>
            <a:normAutofit fontScale="90000"/>
          </a:bodyPr>
          <a:lstStyle/>
          <a:p>
            <a:r>
              <a:rPr lang="en-GB" dirty="0"/>
              <a:t>If harm has happened, somebody has been hurt or something has been damaged/broken then consider a Protective Consequence before an Educational Consequence.</a:t>
            </a:r>
          </a:p>
        </p:txBody>
      </p:sp>
    </p:spTree>
    <p:extLst>
      <p:ext uri="{BB962C8B-B14F-4D97-AF65-F5344CB8AC3E}">
        <p14:creationId xmlns:p14="http://schemas.microsoft.com/office/powerpoint/2010/main" val="32539291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9732"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973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9729" name="Rectangle 2">
            <a:extLst>
              <a:ext uri="{FF2B5EF4-FFF2-40B4-BE49-F238E27FC236}">
                <a16:creationId xmlns:a16="http://schemas.microsoft.com/office/drawing/2014/main" id="{9E7D3630-C6E9-1E46-9B81-3277E069DC5F}"/>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sz="4100" kern="1200">
                <a:solidFill>
                  <a:srgbClr val="FFFFFF"/>
                </a:solidFill>
                <a:latin typeface="+mj-lt"/>
                <a:ea typeface="+mj-ea"/>
                <a:cs typeface="+mj-cs"/>
              </a:rPr>
              <a:t>Protective consequences</a:t>
            </a:r>
          </a:p>
        </p:txBody>
      </p:sp>
      <p:sp>
        <p:nvSpPr>
          <p:cNvPr id="329734"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9730" name="Rectangle 3">
            <a:extLst>
              <a:ext uri="{FF2B5EF4-FFF2-40B4-BE49-F238E27FC236}">
                <a16:creationId xmlns:a16="http://schemas.microsoft.com/office/drawing/2014/main" id="{10017317-C668-CD43-B8F6-352FDB77A487}"/>
              </a:ext>
            </a:extLst>
          </p:cNvPr>
          <p:cNvSpPr>
            <a:spLocks noGrp="1" noChangeArrowheads="1"/>
          </p:cNvSpPr>
          <p:nvPr>
            <p:ph type="body" idx="4294967295"/>
          </p:nvPr>
        </p:nvSpPr>
        <p:spPr>
          <a:xfrm>
            <a:off x="4447308" y="591344"/>
            <a:ext cx="6906491" cy="5585619"/>
          </a:xfrm>
        </p:spPr>
        <p:txBody>
          <a:bodyPr vert="horz" lIns="91440" tIns="45720" rIns="91440" bIns="45720" rtlCol="0" anchor="ctr">
            <a:normAutofit/>
          </a:bodyPr>
          <a:lstStyle/>
          <a:p>
            <a:r>
              <a:rPr lang="en-US" altLang="en-US" dirty="0"/>
              <a:t>Increased supervision in play, being outside</a:t>
            </a:r>
          </a:p>
          <a:p>
            <a:r>
              <a:rPr lang="en-US" altLang="en-US" dirty="0"/>
              <a:t>Limited access to a space where the harm happened.</a:t>
            </a:r>
          </a:p>
          <a:p>
            <a:r>
              <a:rPr lang="en-US" altLang="en-US" dirty="0"/>
              <a:t>Escorted in social situations</a:t>
            </a:r>
          </a:p>
          <a:p>
            <a:r>
              <a:rPr lang="en-US" altLang="en-US" dirty="0"/>
              <a:t>No availability of a car (eg if they won’t wear a seatbelt or behave dangerously in it)</a:t>
            </a:r>
          </a:p>
          <a:p>
            <a:r>
              <a:rPr lang="en-US" altLang="en-US" dirty="0"/>
              <a:t>Adapted spaces for your child to be in</a:t>
            </a:r>
          </a:p>
          <a:p>
            <a:endParaRPr lang="en-US" altLang="en-US" dirty="0"/>
          </a:p>
        </p:txBody>
      </p:sp>
    </p:spTree>
    <p:extLst>
      <p:ext uri="{BB962C8B-B14F-4D97-AF65-F5344CB8AC3E}">
        <p14:creationId xmlns:p14="http://schemas.microsoft.com/office/powerpoint/2010/main" val="30289925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9730">
                                            <p:txEl>
                                              <p:pRg st="0" end="0"/>
                                            </p:txEl>
                                          </p:spTgt>
                                        </p:tgtEl>
                                        <p:attrNameLst>
                                          <p:attrName>style.visibility</p:attrName>
                                        </p:attrNameLst>
                                      </p:cBhvr>
                                      <p:to>
                                        <p:strVal val="visible"/>
                                      </p:to>
                                    </p:set>
                                    <p:animEffect transition="in" filter="fade">
                                      <p:cBhvr>
                                        <p:cTn id="7" dur="500"/>
                                        <p:tgtEl>
                                          <p:spTgt spid="3297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9730">
                                            <p:txEl>
                                              <p:pRg st="1" end="1"/>
                                            </p:txEl>
                                          </p:spTgt>
                                        </p:tgtEl>
                                        <p:attrNameLst>
                                          <p:attrName>style.visibility</p:attrName>
                                        </p:attrNameLst>
                                      </p:cBhvr>
                                      <p:to>
                                        <p:strVal val="visible"/>
                                      </p:to>
                                    </p:set>
                                    <p:animEffect transition="in" filter="fade">
                                      <p:cBhvr>
                                        <p:cTn id="12" dur="500"/>
                                        <p:tgtEl>
                                          <p:spTgt spid="3297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9730">
                                            <p:txEl>
                                              <p:pRg st="2" end="2"/>
                                            </p:txEl>
                                          </p:spTgt>
                                        </p:tgtEl>
                                        <p:attrNameLst>
                                          <p:attrName>style.visibility</p:attrName>
                                        </p:attrNameLst>
                                      </p:cBhvr>
                                      <p:to>
                                        <p:strVal val="visible"/>
                                      </p:to>
                                    </p:set>
                                    <p:animEffect transition="in" filter="fade">
                                      <p:cBhvr>
                                        <p:cTn id="17" dur="500"/>
                                        <p:tgtEl>
                                          <p:spTgt spid="32973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9730">
                                            <p:txEl>
                                              <p:pRg st="3" end="3"/>
                                            </p:txEl>
                                          </p:spTgt>
                                        </p:tgtEl>
                                        <p:attrNameLst>
                                          <p:attrName>style.visibility</p:attrName>
                                        </p:attrNameLst>
                                      </p:cBhvr>
                                      <p:to>
                                        <p:strVal val="visible"/>
                                      </p:to>
                                    </p:set>
                                    <p:animEffect transition="in" filter="fade">
                                      <p:cBhvr>
                                        <p:cTn id="22" dur="500"/>
                                        <p:tgtEl>
                                          <p:spTgt spid="32973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9730">
                                            <p:txEl>
                                              <p:pRg st="4" end="4"/>
                                            </p:txEl>
                                          </p:spTgt>
                                        </p:tgtEl>
                                        <p:attrNameLst>
                                          <p:attrName>style.visibility</p:attrName>
                                        </p:attrNameLst>
                                      </p:cBhvr>
                                      <p:to>
                                        <p:strVal val="visible"/>
                                      </p:to>
                                    </p:set>
                                    <p:animEffect transition="in" filter="fade">
                                      <p:cBhvr>
                                        <p:cTn id="27" dur="500"/>
                                        <p:tgtEl>
                                          <p:spTgt spid="32973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1777" name="Rectangle 2">
            <a:extLst>
              <a:ext uri="{FF2B5EF4-FFF2-40B4-BE49-F238E27FC236}">
                <a16:creationId xmlns:a16="http://schemas.microsoft.com/office/drawing/2014/main" id="{6C665067-821D-A047-82C4-51B4411683EE}"/>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sz="4100" kern="1200">
                <a:solidFill>
                  <a:srgbClr val="FFFFFF"/>
                </a:solidFill>
                <a:latin typeface="+mj-lt"/>
                <a:ea typeface="+mj-ea"/>
                <a:cs typeface="+mj-cs"/>
              </a:rPr>
              <a:t>Educational consequences</a:t>
            </a: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1778" name="Rectangle 3">
            <a:extLst>
              <a:ext uri="{FF2B5EF4-FFF2-40B4-BE49-F238E27FC236}">
                <a16:creationId xmlns:a16="http://schemas.microsoft.com/office/drawing/2014/main" id="{C10ED0F5-1DD5-884D-9F59-4EC5F5CC7848}"/>
              </a:ext>
            </a:extLst>
          </p:cNvPr>
          <p:cNvSpPr>
            <a:spLocks noGrp="1" noChangeArrowheads="1"/>
          </p:cNvSpPr>
          <p:nvPr>
            <p:ph type="body" idx="4294967295"/>
          </p:nvPr>
        </p:nvSpPr>
        <p:spPr>
          <a:xfrm>
            <a:off x="4447308" y="591344"/>
            <a:ext cx="6906491" cy="5585619"/>
          </a:xfrm>
        </p:spPr>
        <p:txBody>
          <a:bodyPr vert="horz" lIns="91440" tIns="45720" rIns="91440" bIns="45720" rtlCol="0" anchor="ctr">
            <a:normAutofit/>
          </a:bodyPr>
          <a:lstStyle/>
          <a:p>
            <a:r>
              <a:rPr lang="en-US" altLang="en-US" dirty="0"/>
              <a:t>Completing tasks</a:t>
            </a:r>
          </a:p>
          <a:p>
            <a:r>
              <a:rPr lang="en-US" altLang="en-US" dirty="0"/>
              <a:t>Rehearsing</a:t>
            </a:r>
          </a:p>
          <a:p>
            <a:r>
              <a:rPr lang="en-US" altLang="en-US" dirty="0"/>
              <a:t>Assisting with repairs</a:t>
            </a:r>
          </a:p>
          <a:p>
            <a:r>
              <a:rPr lang="en-US" altLang="en-US" dirty="0"/>
              <a:t>Educational opportunities </a:t>
            </a:r>
          </a:p>
          <a:p>
            <a:r>
              <a:rPr lang="en-US" altLang="en-US" dirty="0"/>
              <a:t>Research</a:t>
            </a:r>
          </a:p>
          <a:p>
            <a:r>
              <a:rPr lang="en-US" altLang="en-US" dirty="0"/>
              <a:t>Conversation and exploration</a:t>
            </a:r>
          </a:p>
        </p:txBody>
      </p:sp>
    </p:spTree>
    <p:extLst>
      <p:ext uri="{BB962C8B-B14F-4D97-AF65-F5344CB8AC3E}">
        <p14:creationId xmlns:p14="http://schemas.microsoft.com/office/powerpoint/2010/main" val="38527270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1778">
                                            <p:txEl>
                                              <p:pRg st="0" end="0"/>
                                            </p:txEl>
                                          </p:spTgt>
                                        </p:tgtEl>
                                        <p:attrNameLst>
                                          <p:attrName>style.visibility</p:attrName>
                                        </p:attrNameLst>
                                      </p:cBhvr>
                                      <p:to>
                                        <p:strVal val="visible"/>
                                      </p:to>
                                    </p:set>
                                    <p:animEffect transition="in" filter="fade">
                                      <p:cBhvr>
                                        <p:cTn id="7" dur="500"/>
                                        <p:tgtEl>
                                          <p:spTgt spid="33177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1778">
                                            <p:txEl>
                                              <p:pRg st="1" end="1"/>
                                            </p:txEl>
                                          </p:spTgt>
                                        </p:tgtEl>
                                        <p:attrNameLst>
                                          <p:attrName>style.visibility</p:attrName>
                                        </p:attrNameLst>
                                      </p:cBhvr>
                                      <p:to>
                                        <p:strVal val="visible"/>
                                      </p:to>
                                    </p:set>
                                    <p:animEffect transition="in" filter="fade">
                                      <p:cBhvr>
                                        <p:cTn id="12" dur="500"/>
                                        <p:tgtEl>
                                          <p:spTgt spid="33177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1778">
                                            <p:txEl>
                                              <p:pRg st="2" end="2"/>
                                            </p:txEl>
                                          </p:spTgt>
                                        </p:tgtEl>
                                        <p:attrNameLst>
                                          <p:attrName>style.visibility</p:attrName>
                                        </p:attrNameLst>
                                      </p:cBhvr>
                                      <p:to>
                                        <p:strVal val="visible"/>
                                      </p:to>
                                    </p:set>
                                    <p:animEffect transition="in" filter="fade">
                                      <p:cBhvr>
                                        <p:cTn id="17" dur="500"/>
                                        <p:tgtEl>
                                          <p:spTgt spid="33177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1778">
                                            <p:txEl>
                                              <p:pRg st="3" end="3"/>
                                            </p:txEl>
                                          </p:spTgt>
                                        </p:tgtEl>
                                        <p:attrNameLst>
                                          <p:attrName>style.visibility</p:attrName>
                                        </p:attrNameLst>
                                      </p:cBhvr>
                                      <p:to>
                                        <p:strVal val="visible"/>
                                      </p:to>
                                    </p:set>
                                    <p:animEffect transition="in" filter="fade">
                                      <p:cBhvr>
                                        <p:cTn id="22" dur="500"/>
                                        <p:tgtEl>
                                          <p:spTgt spid="33177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1778">
                                            <p:txEl>
                                              <p:pRg st="4" end="4"/>
                                            </p:txEl>
                                          </p:spTgt>
                                        </p:tgtEl>
                                        <p:attrNameLst>
                                          <p:attrName>style.visibility</p:attrName>
                                        </p:attrNameLst>
                                      </p:cBhvr>
                                      <p:to>
                                        <p:strVal val="visible"/>
                                      </p:to>
                                    </p:set>
                                    <p:animEffect transition="in" filter="fade">
                                      <p:cBhvr>
                                        <p:cTn id="27" dur="500"/>
                                        <p:tgtEl>
                                          <p:spTgt spid="33177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31778">
                                            <p:txEl>
                                              <p:pRg st="5" end="5"/>
                                            </p:txEl>
                                          </p:spTgt>
                                        </p:tgtEl>
                                        <p:attrNameLst>
                                          <p:attrName>style.visibility</p:attrName>
                                        </p:attrNameLst>
                                      </p:cBhvr>
                                      <p:to>
                                        <p:strVal val="visible"/>
                                      </p:to>
                                    </p:set>
                                    <p:animEffect transition="in" filter="fade">
                                      <p:cBhvr>
                                        <p:cTn id="32" dur="500"/>
                                        <p:tgtEl>
                                          <p:spTgt spid="33177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Title 1">
            <a:extLst>
              <a:ext uri="{FF2B5EF4-FFF2-40B4-BE49-F238E27FC236}">
                <a16:creationId xmlns:a16="http://schemas.microsoft.com/office/drawing/2014/main" id="{6D47FF08-30CA-4894-4D41-EEDB4DAFFCF5}"/>
              </a:ext>
            </a:extLst>
          </p:cNvPr>
          <p:cNvSpPr>
            <a:spLocks noGrp="1" noChangeArrowheads="1"/>
          </p:cNvSpPr>
          <p:nvPr>
            <p:ph type="ctrTitle"/>
          </p:nvPr>
        </p:nvSpPr>
        <p:spPr bwMode="auto">
          <a:xfrm>
            <a:off x="1847850" y="260351"/>
            <a:ext cx="8496300" cy="720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dirty="0">
                <a:solidFill>
                  <a:schemeClr val="tx2"/>
                </a:solidFill>
              </a:rPr>
              <a:t>Testing consequences</a:t>
            </a:r>
          </a:p>
        </p:txBody>
      </p:sp>
      <p:sp>
        <p:nvSpPr>
          <p:cNvPr id="237571" name="Subtitle 2">
            <a:extLst>
              <a:ext uri="{FF2B5EF4-FFF2-40B4-BE49-F238E27FC236}">
                <a16:creationId xmlns:a16="http://schemas.microsoft.com/office/drawing/2014/main" id="{ED8A64E9-08DC-CA44-50EA-C0D129CE320F}"/>
              </a:ext>
            </a:extLst>
          </p:cNvPr>
          <p:cNvSpPr>
            <a:spLocks noGrp="1" noChangeArrowheads="1"/>
          </p:cNvSpPr>
          <p:nvPr>
            <p:ph type="subTitle" idx="1"/>
          </p:nvPr>
        </p:nvSpPr>
        <p:spPr>
          <a:xfrm>
            <a:off x="1847850" y="1268414"/>
            <a:ext cx="8496300" cy="4321175"/>
          </a:xfrm>
        </p:spPr>
        <p:txBody>
          <a:bodyPr/>
          <a:lstStyle/>
          <a:p>
            <a:pPr marL="457200" indent="-457200">
              <a:spcBef>
                <a:spcPts val="1800"/>
              </a:spcBef>
              <a:buFontTx/>
              <a:buAutoNum type="arabicPeriod"/>
              <a:defRPr/>
            </a:pPr>
            <a:r>
              <a:rPr sz="2000" dirty="0">
                <a:solidFill>
                  <a:schemeClr val="tx2"/>
                </a:solidFill>
              </a:rPr>
              <a:t>Think of some of your commonly used responses to behaviour</a:t>
            </a:r>
          </a:p>
          <a:p>
            <a:pPr marL="457200" indent="-457200">
              <a:spcBef>
                <a:spcPts val="1800"/>
              </a:spcBef>
              <a:buFontTx/>
              <a:buAutoNum type="arabicPeriod"/>
              <a:defRPr/>
            </a:pPr>
            <a:r>
              <a:rPr sz="2000" dirty="0">
                <a:solidFill>
                  <a:schemeClr val="tx2"/>
                </a:solidFill>
              </a:rPr>
              <a:t>Link the response to the behaviour with the word </a:t>
            </a:r>
            <a:r>
              <a:rPr sz="2000" i="1" dirty="0">
                <a:solidFill>
                  <a:schemeClr val="tx2"/>
                </a:solidFill>
              </a:rPr>
              <a:t>obviously</a:t>
            </a:r>
            <a:endParaRPr sz="2000" dirty="0"/>
          </a:p>
          <a:p>
            <a:pPr>
              <a:spcBef>
                <a:spcPts val="1800"/>
              </a:spcBef>
              <a:defRPr/>
            </a:pPr>
            <a:r>
              <a:rPr sz="2000" dirty="0"/>
              <a:t>If it makes sense you probably have a </a:t>
            </a:r>
            <a:r>
              <a:rPr sz="2000" i="1" dirty="0"/>
              <a:t>consequence</a:t>
            </a:r>
            <a:r>
              <a:rPr sz="2000" dirty="0"/>
              <a:t>. If it lacks sense it is probably a </a:t>
            </a:r>
            <a:r>
              <a:rPr sz="2000" i="1" dirty="0"/>
              <a:t>punishment</a:t>
            </a:r>
            <a:r>
              <a:rPr sz="2000" dirty="0"/>
              <a:t>.</a:t>
            </a:r>
          </a:p>
          <a:p>
            <a:pPr>
              <a:spcBef>
                <a:spcPts val="1800"/>
              </a:spcBef>
              <a:defRPr/>
            </a:pPr>
            <a:r>
              <a:rPr sz="2000" dirty="0">
                <a:solidFill>
                  <a:srgbClr val="FF0000"/>
                </a:solidFill>
              </a:rPr>
              <a:t>You didn't take the dog for a walk so, OBVIOUSLY, you can't go swimming?</a:t>
            </a:r>
          </a:p>
          <a:p>
            <a:pPr>
              <a:spcBef>
                <a:spcPts val="1800"/>
              </a:spcBef>
              <a:defRPr/>
            </a:pPr>
            <a:r>
              <a:rPr sz="2000" dirty="0">
                <a:solidFill>
                  <a:srgbClr val="00B050"/>
                </a:solidFill>
              </a:rPr>
              <a:t>You refused to get out of the pool last week and we were all late back so,  OBVIOUSLY, you can't go to the pool until we are confident you will get out when asked. </a:t>
            </a:r>
          </a:p>
          <a:p>
            <a:pPr>
              <a:spcBef>
                <a:spcPts val="1800"/>
              </a:spcBef>
              <a:defRPr/>
            </a:pPr>
            <a:endParaRPr sz="2000" dirty="0">
              <a:solidFill>
                <a:srgbClr val="FF0000"/>
              </a:solidFill>
            </a:endParaRPr>
          </a:p>
          <a:p>
            <a:pPr>
              <a:spcBef>
                <a:spcPts val="1800"/>
              </a:spcBef>
              <a:defRPr/>
            </a:pPr>
            <a:endParaRPr sz="2000" dirty="0"/>
          </a:p>
          <a:p>
            <a:pPr marL="457200" indent="-457200">
              <a:spcBef>
                <a:spcPts val="1800"/>
              </a:spcBef>
              <a:buFontTx/>
              <a:buAutoNum type="arabicPeriod"/>
              <a:defRPr/>
            </a:pPr>
            <a:endParaRPr sz="2400" b="1" dirty="0">
              <a:solidFill>
                <a:srgbClr val="0066FF"/>
              </a:solidFill>
            </a:endParaRPr>
          </a:p>
          <a:p>
            <a:pPr marL="457200" indent="-457200">
              <a:spcBef>
                <a:spcPts val="1800"/>
              </a:spcBef>
              <a:buFontTx/>
              <a:buAutoNum type="arabicPeriod" startAt="4"/>
              <a:defRPr/>
            </a:pPr>
            <a:endParaRPr sz="2400" b="1" dirty="0">
              <a:solidFill>
                <a:srgbClr val="0066FF"/>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1" name="Rectangle 3">
            <a:extLst>
              <a:ext uri="{FF2B5EF4-FFF2-40B4-BE49-F238E27FC236}">
                <a16:creationId xmlns:a16="http://schemas.microsoft.com/office/drawing/2014/main" id="{F7C497EF-D9A8-3842-89CA-385EDA98CD38}"/>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US" altLang="en-US"/>
              <a:t> </a:t>
            </a:r>
            <a:r>
              <a:rPr lang="en-US" altLang="en-US">
                <a:solidFill>
                  <a:schemeClr val="tx1"/>
                </a:solidFill>
              </a:rPr>
              <a:t>De-escalation phrases</a:t>
            </a:r>
          </a:p>
        </p:txBody>
      </p:sp>
      <p:pic>
        <p:nvPicPr>
          <p:cNvPr id="348162" name="Picture 4" descr="\\hertscc.gov.uk\home\STEVENAGE\USERS\Adam Hayes\Steps\New folder (2)\15.jpg">
            <a:extLst>
              <a:ext uri="{FF2B5EF4-FFF2-40B4-BE49-F238E27FC236}">
                <a16:creationId xmlns:a16="http://schemas.microsoft.com/office/drawing/2014/main" id="{3F367DD5-44E7-6249-A6A0-D5E841D3D3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9776" y="1196976"/>
            <a:ext cx="4125913"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8365192"/>
      </p:ext>
    </p:extLst>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5" name="Rectangle 2">
            <a:extLst>
              <a:ext uri="{FF2B5EF4-FFF2-40B4-BE49-F238E27FC236}">
                <a16:creationId xmlns:a16="http://schemas.microsoft.com/office/drawing/2014/main" id="{115AC87F-3223-914C-8CDB-073D00119838}"/>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US" altLang="en-US" sz="2800" dirty="0">
                <a:solidFill>
                  <a:srgbClr val="FFFF00"/>
                </a:solidFill>
              </a:rPr>
              <a:t> </a:t>
            </a:r>
            <a:r>
              <a:rPr lang="en-US" altLang="en-US" dirty="0">
                <a:solidFill>
                  <a:schemeClr val="tx1"/>
                </a:solidFill>
              </a:rPr>
              <a:t>De-escalation Phrases</a:t>
            </a:r>
          </a:p>
        </p:txBody>
      </p:sp>
      <p:sp>
        <p:nvSpPr>
          <p:cNvPr id="354306" name="Rectangle 3">
            <a:extLst>
              <a:ext uri="{FF2B5EF4-FFF2-40B4-BE49-F238E27FC236}">
                <a16:creationId xmlns:a16="http://schemas.microsoft.com/office/drawing/2014/main" id="{1A2CB3AF-70D7-F649-9AD6-759CCDC17273}"/>
              </a:ext>
            </a:extLst>
          </p:cNvPr>
          <p:cNvSpPr>
            <a:spLocks noGrp="1" noChangeArrowheads="1"/>
          </p:cNvSpPr>
          <p:nvPr>
            <p:ph type="body" idx="4294967295"/>
          </p:nvPr>
        </p:nvSpPr>
        <p:spPr>
          <a:xfrm>
            <a:off x="2100262" y="1817649"/>
            <a:ext cx="7991475" cy="4047892"/>
          </a:xfrm>
          <a:noFill/>
        </p:spPr>
        <p:txBody>
          <a:bodyPr>
            <a:noAutofit/>
          </a:bodyPr>
          <a:lstStyle/>
          <a:p>
            <a:pPr>
              <a:spcBef>
                <a:spcPct val="55000"/>
              </a:spcBef>
            </a:pPr>
            <a:r>
              <a:rPr lang="en-GB" altLang="en-US" sz="4000" dirty="0"/>
              <a:t>Say their name</a:t>
            </a:r>
            <a:endParaRPr lang="en-US" altLang="en-US" sz="4000" dirty="0"/>
          </a:p>
          <a:p>
            <a:pPr>
              <a:spcBef>
                <a:spcPct val="55000"/>
              </a:spcBef>
            </a:pPr>
            <a:r>
              <a:rPr lang="en-US" altLang="en-US" sz="4000" dirty="0"/>
              <a:t>I can see something’s happened</a:t>
            </a:r>
          </a:p>
          <a:p>
            <a:pPr>
              <a:spcBef>
                <a:spcPct val="55000"/>
              </a:spcBef>
            </a:pPr>
            <a:r>
              <a:rPr lang="en-US" altLang="en-US" sz="4000" dirty="0"/>
              <a:t>I am here to help</a:t>
            </a:r>
          </a:p>
          <a:p>
            <a:pPr>
              <a:spcBef>
                <a:spcPct val="55000"/>
              </a:spcBef>
            </a:pPr>
            <a:r>
              <a:rPr lang="en-US" altLang="en-US" sz="4000" dirty="0"/>
              <a:t>Talk and I’ll listen</a:t>
            </a:r>
          </a:p>
          <a:p>
            <a:pPr>
              <a:spcBef>
                <a:spcPct val="55000"/>
              </a:spcBef>
            </a:pPr>
            <a:r>
              <a:rPr lang="en-US" altLang="en-US" sz="4000" dirty="0"/>
              <a:t>Come with me and…………</a:t>
            </a:r>
          </a:p>
        </p:txBody>
      </p:sp>
    </p:spTree>
    <p:extLst>
      <p:ext uri="{BB962C8B-B14F-4D97-AF65-F5344CB8AC3E}">
        <p14:creationId xmlns:p14="http://schemas.microsoft.com/office/powerpoint/2010/main" val="35053902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4306">
                                            <p:txEl>
                                              <p:pRg st="0" end="0"/>
                                            </p:txEl>
                                          </p:spTgt>
                                        </p:tgtEl>
                                        <p:attrNameLst>
                                          <p:attrName>style.visibility</p:attrName>
                                        </p:attrNameLst>
                                      </p:cBhvr>
                                      <p:to>
                                        <p:strVal val="visible"/>
                                      </p:to>
                                    </p:set>
                                    <p:animEffect transition="in" filter="fade">
                                      <p:cBhvr>
                                        <p:cTn id="7" dur="500"/>
                                        <p:tgtEl>
                                          <p:spTgt spid="3543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4306">
                                            <p:txEl>
                                              <p:pRg st="1" end="1"/>
                                            </p:txEl>
                                          </p:spTgt>
                                        </p:tgtEl>
                                        <p:attrNameLst>
                                          <p:attrName>style.visibility</p:attrName>
                                        </p:attrNameLst>
                                      </p:cBhvr>
                                      <p:to>
                                        <p:strVal val="visible"/>
                                      </p:to>
                                    </p:set>
                                    <p:animEffect transition="in" filter="fade">
                                      <p:cBhvr>
                                        <p:cTn id="12" dur="500"/>
                                        <p:tgtEl>
                                          <p:spTgt spid="3543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4306">
                                            <p:txEl>
                                              <p:pRg st="2" end="2"/>
                                            </p:txEl>
                                          </p:spTgt>
                                        </p:tgtEl>
                                        <p:attrNameLst>
                                          <p:attrName>style.visibility</p:attrName>
                                        </p:attrNameLst>
                                      </p:cBhvr>
                                      <p:to>
                                        <p:strVal val="visible"/>
                                      </p:to>
                                    </p:set>
                                    <p:animEffect transition="in" filter="fade">
                                      <p:cBhvr>
                                        <p:cTn id="17" dur="500"/>
                                        <p:tgtEl>
                                          <p:spTgt spid="3543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4306">
                                            <p:txEl>
                                              <p:pRg st="3" end="3"/>
                                            </p:txEl>
                                          </p:spTgt>
                                        </p:tgtEl>
                                        <p:attrNameLst>
                                          <p:attrName>style.visibility</p:attrName>
                                        </p:attrNameLst>
                                      </p:cBhvr>
                                      <p:to>
                                        <p:strVal val="visible"/>
                                      </p:to>
                                    </p:set>
                                    <p:animEffect transition="in" filter="fade">
                                      <p:cBhvr>
                                        <p:cTn id="22" dur="500"/>
                                        <p:tgtEl>
                                          <p:spTgt spid="35430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4306">
                                            <p:txEl>
                                              <p:pRg st="4" end="4"/>
                                            </p:txEl>
                                          </p:spTgt>
                                        </p:tgtEl>
                                        <p:attrNameLst>
                                          <p:attrName>style.visibility</p:attrName>
                                        </p:attrNameLst>
                                      </p:cBhvr>
                                      <p:to>
                                        <p:strVal val="visible"/>
                                      </p:to>
                                    </p:set>
                                    <p:animEffect transition="in" filter="fade">
                                      <p:cBhvr>
                                        <p:cTn id="27" dur="500"/>
                                        <p:tgtEl>
                                          <p:spTgt spid="35430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2096B67-71FD-4732-9AE0-3FF38861C0A1}"/>
              </a:ext>
            </a:extLst>
          </p:cNvPr>
          <p:cNvSpPr>
            <a:spLocks noGrp="1"/>
          </p:cNvSpPr>
          <p:nvPr>
            <p:ph type="title"/>
          </p:nvPr>
        </p:nvSpPr>
        <p:spPr/>
        <p:txBody>
          <a:bodyPr>
            <a:normAutofit/>
          </a:bodyPr>
          <a:lstStyle/>
          <a:p>
            <a:r>
              <a:rPr lang="en-GB" sz="4000" dirty="0">
                <a:latin typeface="+mn-lt"/>
              </a:rPr>
              <a:t>Escalating body language</a:t>
            </a:r>
          </a:p>
        </p:txBody>
      </p:sp>
      <p:pic>
        <p:nvPicPr>
          <p:cNvPr id="5" name="Content Placeholder 4">
            <a:extLst>
              <a:ext uri="{FF2B5EF4-FFF2-40B4-BE49-F238E27FC236}">
                <a16:creationId xmlns:a16="http://schemas.microsoft.com/office/drawing/2014/main" id="{572C82B4-4A91-42AC-AEC3-0FA502A49B3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81200" y="1573200"/>
            <a:ext cx="4038600" cy="4105303"/>
          </a:xfrm>
        </p:spPr>
      </p:pic>
      <p:pic>
        <p:nvPicPr>
          <p:cNvPr id="8" name="Content Placeholder 7">
            <a:extLst>
              <a:ext uri="{FF2B5EF4-FFF2-40B4-BE49-F238E27FC236}">
                <a16:creationId xmlns:a16="http://schemas.microsoft.com/office/drawing/2014/main" id="{4D88AA99-29E6-4140-829A-07F721F200E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172200" y="1573200"/>
            <a:ext cx="4038600" cy="4105303"/>
          </a:xfrm>
        </p:spPr>
      </p:pic>
    </p:spTree>
    <p:extLst>
      <p:ext uri="{BB962C8B-B14F-4D97-AF65-F5344CB8AC3E}">
        <p14:creationId xmlns:p14="http://schemas.microsoft.com/office/powerpoint/2010/main" val="19533784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9C7E1-329E-4BFD-A7B3-DEB467B946A9}"/>
              </a:ext>
            </a:extLst>
          </p:cNvPr>
          <p:cNvSpPr>
            <a:spLocks noGrp="1"/>
          </p:cNvSpPr>
          <p:nvPr>
            <p:ph type="title"/>
          </p:nvPr>
        </p:nvSpPr>
        <p:spPr/>
        <p:txBody>
          <a:bodyPr>
            <a:normAutofit/>
          </a:bodyPr>
          <a:lstStyle/>
          <a:p>
            <a:r>
              <a:rPr lang="en-GB" sz="4000" b="1" dirty="0">
                <a:latin typeface="+mn-lt"/>
              </a:rPr>
              <a:t>Escalating Body Language</a:t>
            </a:r>
          </a:p>
        </p:txBody>
      </p:sp>
      <p:sp>
        <p:nvSpPr>
          <p:cNvPr id="4" name="Content Placeholder 3">
            <a:extLst>
              <a:ext uri="{FF2B5EF4-FFF2-40B4-BE49-F238E27FC236}">
                <a16:creationId xmlns:a16="http://schemas.microsoft.com/office/drawing/2014/main" id="{A999459D-7BB9-4932-A037-04A130C68E16}"/>
              </a:ext>
            </a:extLst>
          </p:cNvPr>
          <p:cNvSpPr>
            <a:spLocks noGrp="1"/>
          </p:cNvSpPr>
          <p:nvPr>
            <p:ph idx="1"/>
          </p:nvPr>
        </p:nvSpPr>
        <p:spPr>
          <a:xfrm>
            <a:off x="1981200" y="1690688"/>
            <a:ext cx="8229600" cy="4476907"/>
          </a:xfrm>
        </p:spPr>
        <p:txBody>
          <a:bodyPr>
            <a:normAutofit/>
          </a:bodyPr>
          <a:lstStyle/>
          <a:p>
            <a:r>
              <a:rPr lang="en-US" altLang="en-US" sz="4000" dirty="0">
                <a:solidFill>
                  <a:srgbClr val="FF3300"/>
                </a:solidFill>
              </a:rPr>
              <a:t>Inside of an outstretched arm </a:t>
            </a:r>
          </a:p>
          <a:p>
            <a:r>
              <a:rPr lang="en-GB" altLang="en-US" sz="4000" dirty="0">
                <a:solidFill>
                  <a:prstClr val="black"/>
                </a:solidFill>
              </a:rPr>
              <a:t>Too close</a:t>
            </a:r>
          </a:p>
          <a:p>
            <a:r>
              <a:rPr lang="en-GB" altLang="en-US" sz="4000" dirty="0">
                <a:solidFill>
                  <a:prstClr val="black"/>
                </a:solidFill>
              </a:rPr>
              <a:t>Toe to toe, eye to eye</a:t>
            </a:r>
          </a:p>
          <a:p>
            <a:r>
              <a:rPr lang="en-GB" altLang="en-US" sz="4000" dirty="0">
                <a:solidFill>
                  <a:prstClr val="black"/>
                </a:solidFill>
              </a:rPr>
              <a:t>Blocking the path</a:t>
            </a:r>
          </a:p>
          <a:p>
            <a:r>
              <a:rPr lang="en-GB" altLang="en-US" sz="4000" dirty="0">
                <a:solidFill>
                  <a:prstClr val="black"/>
                </a:solidFill>
              </a:rPr>
              <a:t>Aggressive gestures</a:t>
            </a:r>
          </a:p>
          <a:p>
            <a:r>
              <a:rPr lang="en-GB" altLang="en-US" sz="4000" dirty="0">
                <a:solidFill>
                  <a:prstClr val="black"/>
                </a:solidFill>
              </a:rPr>
              <a:t>Over-bearing</a:t>
            </a: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8401" name="Rectangle 2">
            <a:extLst>
              <a:ext uri="{FF2B5EF4-FFF2-40B4-BE49-F238E27FC236}">
                <a16:creationId xmlns:a16="http://schemas.microsoft.com/office/drawing/2014/main" id="{76C5579B-6B72-1440-BF5B-7A02A18881B8}"/>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kern="1200">
                <a:solidFill>
                  <a:srgbClr val="FFFFFF"/>
                </a:solidFill>
                <a:latin typeface="+mj-lt"/>
                <a:ea typeface="+mj-ea"/>
                <a:cs typeface="+mj-cs"/>
              </a:rPr>
              <a:t>De-escalating body language</a:t>
            </a: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8402" name="Rectangle 3">
            <a:extLst>
              <a:ext uri="{FF2B5EF4-FFF2-40B4-BE49-F238E27FC236}">
                <a16:creationId xmlns:a16="http://schemas.microsoft.com/office/drawing/2014/main" id="{2AEE3477-C8C8-574F-A92C-C7C1AC5465E9}"/>
              </a:ext>
            </a:extLst>
          </p:cNvPr>
          <p:cNvSpPr>
            <a:spLocks noGrp="1" noChangeArrowheads="1"/>
          </p:cNvSpPr>
          <p:nvPr>
            <p:ph type="body" idx="4294967295"/>
          </p:nvPr>
        </p:nvSpPr>
        <p:spPr>
          <a:xfrm>
            <a:off x="4447308" y="591344"/>
            <a:ext cx="6906491" cy="5585619"/>
          </a:xfrm>
        </p:spPr>
        <p:txBody>
          <a:bodyPr vert="horz" lIns="91440" tIns="45720" rIns="91440" bIns="45720" rtlCol="0" anchor="ctr">
            <a:normAutofit/>
          </a:bodyPr>
          <a:lstStyle/>
          <a:p>
            <a:endParaRPr lang="en-US" altLang="en-US" dirty="0"/>
          </a:p>
          <a:p>
            <a:r>
              <a:rPr lang="en-US" altLang="en-US" sz="4000" dirty="0"/>
              <a:t>Outside of an outstretched arm </a:t>
            </a:r>
          </a:p>
          <a:p>
            <a:r>
              <a:rPr lang="en-US" altLang="en-US" sz="4000" dirty="0"/>
              <a:t>Good distance</a:t>
            </a:r>
          </a:p>
          <a:p>
            <a:r>
              <a:rPr lang="en-US" altLang="en-US" sz="4000" dirty="0"/>
              <a:t>Sideways stance</a:t>
            </a:r>
          </a:p>
          <a:p>
            <a:r>
              <a:rPr lang="en-US" altLang="en-US" sz="4000" dirty="0"/>
              <a:t>Leaving an open door</a:t>
            </a:r>
          </a:p>
          <a:p>
            <a:r>
              <a:rPr lang="en-US" altLang="en-US" sz="4000" dirty="0"/>
              <a:t>Relaxed hands</a:t>
            </a:r>
          </a:p>
          <a:p>
            <a:r>
              <a:rPr lang="en-US" altLang="en-US" sz="4000" dirty="0"/>
              <a:t>Managing height</a:t>
            </a:r>
          </a:p>
          <a:p>
            <a:endParaRPr lang="en-US" altLang="en-US" dirty="0"/>
          </a:p>
          <a:p>
            <a:endParaRPr lang="en-US" altLang="en-US" dirty="0"/>
          </a:p>
        </p:txBody>
      </p:sp>
    </p:spTree>
    <p:extLst>
      <p:ext uri="{BB962C8B-B14F-4D97-AF65-F5344CB8AC3E}">
        <p14:creationId xmlns:p14="http://schemas.microsoft.com/office/powerpoint/2010/main" val="18611805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8402">
                                            <p:txEl>
                                              <p:pRg st="1" end="1"/>
                                            </p:txEl>
                                          </p:spTgt>
                                        </p:tgtEl>
                                        <p:attrNameLst>
                                          <p:attrName>style.visibility</p:attrName>
                                        </p:attrNameLst>
                                      </p:cBhvr>
                                      <p:to>
                                        <p:strVal val="visible"/>
                                      </p:to>
                                    </p:set>
                                    <p:animEffect transition="in" filter="fade">
                                      <p:cBhvr>
                                        <p:cTn id="7" dur="500"/>
                                        <p:tgtEl>
                                          <p:spTgt spid="35840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8402">
                                            <p:txEl>
                                              <p:pRg st="2" end="2"/>
                                            </p:txEl>
                                          </p:spTgt>
                                        </p:tgtEl>
                                        <p:attrNameLst>
                                          <p:attrName>style.visibility</p:attrName>
                                        </p:attrNameLst>
                                      </p:cBhvr>
                                      <p:to>
                                        <p:strVal val="visible"/>
                                      </p:to>
                                    </p:set>
                                    <p:animEffect transition="in" filter="fade">
                                      <p:cBhvr>
                                        <p:cTn id="12" dur="500"/>
                                        <p:tgtEl>
                                          <p:spTgt spid="35840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8402">
                                            <p:txEl>
                                              <p:pRg st="3" end="3"/>
                                            </p:txEl>
                                          </p:spTgt>
                                        </p:tgtEl>
                                        <p:attrNameLst>
                                          <p:attrName>style.visibility</p:attrName>
                                        </p:attrNameLst>
                                      </p:cBhvr>
                                      <p:to>
                                        <p:strVal val="visible"/>
                                      </p:to>
                                    </p:set>
                                    <p:animEffect transition="in" filter="fade">
                                      <p:cBhvr>
                                        <p:cTn id="17" dur="500"/>
                                        <p:tgtEl>
                                          <p:spTgt spid="35840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8402">
                                            <p:txEl>
                                              <p:pRg st="4" end="4"/>
                                            </p:txEl>
                                          </p:spTgt>
                                        </p:tgtEl>
                                        <p:attrNameLst>
                                          <p:attrName>style.visibility</p:attrName>
                                        </p:attrNameLst>
                                      </p:cBhvr>
                                      <p:to>
                                        <p:strVal val="visible"/>
                                      </p:to>
                                    </p:set>
                                    <p:animEffect transition="in" filter="fade">
                                      <p:cBhvr>
                                        <p:cTn id="22" dur="500"/>
                                        <p:tgtEl>
                                          <p:spTgt spid="35840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8402">
                                            <p:txEl>
                                              <p:pRg st="5" end="5"/>
                                            </p:txEl>
                                          </p:spTgt>
                                        </p:tgtEl>
                                        <p:attrNameLst>
                                          <p:attrName>style.visibility</p:attrName>
                                        </p:attrNameLst>
                                      </p:cBhvr>
                                      <p:to>
                                        <p:strVal val="visible"/>
                                      </p:to>
                                    </p:set>
                                    <p:animEffect transition="in" filter="fade">
                                      <p:cBhvr>
                                        <p:cTn id="27" dur="500"/>
                                        <p:tgtEl>
                                          <p:spTgt spid="35840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8402">
                                            <p:txEl>
                                              <p:pRg st="6" end="6"/>
                                            </p:txEl>
                                          </p:spTgt>
                                        </p:tgtEl>
                                        <p:attrNameLst>
                                          <p:attrName>style.visibility</p:attrName>
                                        </p:attrNameLst>
                                      </p:cBhvr>
                                      <p:to>
                                        <p:strVal val="visible"/>
                                      </p:to>
                                    </p:set>
                                    <p:animEffect transition="in" filter="fade">
                                      <p:cBhvr>
                                        <p:cTn id="32" dur="500"/>
                                        <p:tgtEl>
                                          <p:spTgt spid="35840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C52D56-52D3-40B1-A696-61E478032C0D}"/>
              </a:ext>
            </a:extLst>
          </p:cNvPr>
          <p:cNvSpPr>
            <a:spLocks noGrp="1"/>
          </p:cNvSpPr>
          <p:nvPr>
            <p:ph type="title"/>
          </p:nvPr>
        </p:nvSpPr>
        <p:spPr/>
        <p:txBody>
          <a:bodyPr>
            <a:normAutofit/>
          </a:bodyPr>
          <a:lstStyle/>
          <a:p>
            <a:r>
              <a:rPr lang="en-GB" sz="4000" b="1" dirty="0">
                <a:latin typeface="+mn-lt"/>
              </a:rPr>
              <a:t>De-escalating body language</a:t>
            </a:r>
          </a:p>
        </p:txBody>
      </p:sp>
      <p:pic>
        <p:nvPicPr>
          <p:cNvPr id="5" name="Content Placeholder 4">
            <a:extLst>
              <a:ext uri="{FF2B5EF4-FFF2-40B4-BE49-F238E27FC236}">
                <a16:creationId xmlns:a16="http://schemas.microsoft.com/office/drawing/2014/main" id="{E41C4CF1-885A-462D-9159-EB0B4736E0E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32553" y="1734554"/>
            <a:ext cx="4569541" cy="3782594"/>
          </a:xfrm>
        </p:spPr>
      </p:pic>
      <p:pic>
        <p:nvPicPr>
          <p:cNvPr id="8" name="Content Placeholder 7">
            <a:extLst>
              <a:ext uri="{FF2B5EF4-FFF2-40B4-BE49-F238E27FC236}">
                <a16:creationId xmlns:a16="http://schemas.microsoft.com/office/drawing/2014/main" id="{5D269836-EF72-4942-847D-51F23AED07A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449888" y="1734554"/>
            <a:ext cx="4038600" cy="3782595"/>
          </a:xfrm>
        </p:spPr>
      </p:pic>
    </p:spTree>
    <p:extLst>
      <p:ext uri="{BB962C8B-B14F-4D97-AF65-F5344CB8AC3E}">
        <p14:creationId xmlns:p14="http://schemas.microsoft.com/office/powerpoint/2010/main" val="23286273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3">
            <a:extLst>
              <a:ext uri="{FF2B5EF4-FFF2-40B4-BE49-F238E27FC236}">
                <a16:creationId xmlns:a16="http://schemas.microsoft.com/office/drawing/2014/main" id="{0604977A-C69C-7045-8E7C-3534A0C37ECC}"/>
              </a:ext>
            </a:extLst>
          </p:cNvPr>
          <p:cNvSpPr>
            <a:spLocks noGrp="1" noChangeArrowheads="1"/>
          </p:cNvSpPr>
          <p:nvPr>
            <p:ph type="body" idx="1"/>
          </p:nvPr>
        </p:nvSpPr>
        <p:spPr>
          <a:xfrm>
            <a:off x="1828800" y="1"/>
            <a:ext cx="8534400" cy="4297363"/>
          </a:xfrm>
        </p:spPr>
        <p:txBody>
          <a:bodyPr/>
          <a:lstStyle/>
          <a:p>
            <a:pPr>
              <a:buFontTx/>
              <a:buNone/>
            </a:pPr>
            <a:endParaRPr lang="en-GB" altLang="en-US" sz="5400" b="1">
              <a:solidFill>
                <a:schemeClr val="accent2"/>
              </a:solidFill>
            </a:endParaRPr>
          </a:p>
          <a:p>
            <a:pPr algn="ctr">
              <a:buFontTx/>
              <a:buNone/>
            </a:pPr>
            <a:r>
              <a:rPr lang="en-GB" altLang="en-US" sz="3600" b="1"/>
              <a:t>Reflect, repair and restore</a:t>
            </a:r>
          </a:p>
        </p:txBody>
      </p:sp>
      <p:pic>
        <p:nvPicPr>
          <p:cNvPr id="429058" name="Picture 6" descr="http://blog.miniexchange.com/wp-content/uploads/2015/04/D00293_MEX_Blog-Photos_Week-16_friends_5.jpg">
            <a:hlinkClick r:id="rId3"/>
            <a:extLst>
              <a:ext uri="{FF2B5EF4-FFF2-40B4-BE49-F238E27FC236}">
                <a16:creationId xmlns:a16="http://schemas.microsoft.com/office/drawing/2014/main" id="{A4199563-1CD4-7042-A048-03DA15BBB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9151" y="1989139"/>
            <a:ext cx="5942013" cy="332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0897821"/>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9B942-B631-9FDA-732D-9BAF810FE21A}"/>
              </a:ext>
            </a:extLst>
          </p:cNvPr>
          <p:cNvSpPr>
            <a:spLocks noGrp="1"/>
          </p:cNvSpPr>
          <p:nvPr>
            <p:ph type="title"/>
          </p:nvPr>
        </p:nvSpPr>
        <p:spPr/>
        <p:txBody>
          <a:bodyPr>
            <a:normAutofit fontScale="90000"/>
          </a:bodyPr>
          <a:lstStyle/>
          <a:p>
            <a:r>
              <a:rPr lang="en-GB" sz="4800" dirty="0">
                <a:latin typeface="+mn-lt"/>
              </a:rPr>
              <a:t>If it helps, think of PACE when you are talking to your child……..</a:t>
            </a:r>
          </a:p>
        </p:txBody>
      </p:sp>
      <p:sp>
        <p:nvSpPr>
          <p:cNvPr id="3" name="TextBox 2">
            <a:extLst>
              <a:ext uri="{FF2B5EF4-FFF2-40B4-BE49-F238E27FC236}">
                <a16:creationId xmlns:a16="http://schemas.microsoft.com/office/drawing/2014/main" id="{65E67E65-27B9-5BAA-EFB7-C84C3FFECFB1}"/>
              </a:ext>
            </a:extLst>
          </p:cNvPr>
          <p:cNvSpPr txBox="1"/>
          <p:nvPr/>
        </p:nvSpPr>
        <p:spPr>
          <a:xfrm>
            <a:off x="1018480" y="1851102"/>
            <a:ext cx="4605453"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P</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Playfulness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A</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Acceptance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C</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Curiosity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E</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Empathy</a:t>
            </a:r>
            <a:endPar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61EE3B5-2C96-FA02-D6AA-0051B2A0B385}"/>
              </a:ext>
            </a:extLst>
          </p:cNvPr>
          <p:cNvSpPr txBox="1"/>
          <p:nvPr/>
        </p:nvSpPr>
        <p:spPr>
          <a:xfrm>
            <a:off x="6568068" y="2220434"/>
            <a:ext cx="4785732"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444444"/>
                </a:solidFill>
                <a:effectLst/>
                <a:uLnTx/>
                <a:uFillTx/>
                <a:latin typeface="Calibri" panose="020F0502020204030204" pitchFamily="34" charset="0"/>
                <a:ea typeface="+mn-ea"/>
                <a:cs typeface="Calibri" panose="020F0502020204030204" pitchFamily="34" charset="0"/>
              </a:rPr>
              <a:t>Developed by the Clinical psychologist Dan Hughes, the PACE model helps parents/carers form secure attachments with the child and build a safe space for open communication. This creates the ideal environment for positive behaviour change.</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02604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4417" name="Rectangle 2">
            <a:extLst>
              <a:ext uri="{FF2B5EF4-FFF2-40B4-BE49-F238E27FC236}">
                <a16:creationId xmlns:a16="http://schemas.microsoft.com/office/drawing/2014/main" id="{46E3BB97-A617-FE40-AFEE-E7296AA4008B}"/>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kern="1200">
                <a:solidFill>
                  <a:srgbClr val="FFFFFF"/>
                </a:solidFill>
                <a:latin typeface="+mj-lt"/>
                <a:ea typeface="+mj-ea"/>
                <a:cs typeface="+mj-cs"/>
              </a:rPr>
              <a:t>More simply it involves asking:</a:t>
            </a: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4418" name="Rectangle 3">
            <a:extLst>
              <a:ext uri="{FF2B5EF4-FFF2-40B4-BE49-F238E27FC236}">
                <a16:creationId xmlns:a16="http://schemas.microsoft.com/office/drawing/2014/main" id="{6757AB0F-7DB5-5C40-BE19-4A8FDDB5211A}"/>
              </a:ext>
            </a:extLst>
          </p:cNvPr>
          <p:cNvSpPr>
            <a:spLocks noGrp="1" noChangeArrowheads="1"/>
          </p:cNvSpPr>
          <p:nvPr>
            <p:ph type="body" idx="4294967295"/>
          </p:nvPr>
        </p:nvSpPr>
        <p:spPr>
          <a:xfrm>
            <a:off x="4167272" y="591344"/>
            <a:ext cx="7466563" cy="5798305"/>
          </a:xfrm>
        </p:spPr>
        <p:txBody>
          <a:bodyPr vert="horz" lIns="91440" tIns="45720" rIns="91440" bIns="45720" rtlCol="0" anchor="ctr">
            <a:normAutofit/>
          </a:bodyPr>
          <a:lstStyle/>
          <a:p>
            <a:r>
              <a:rPr lang="en-US" altLang="en-US" sz="3200" dirty="0"/>
              <a:t>Explore what happened? (tell the story)</a:t>
            </a:r>
          </a:p>
          <a:p>
            <a:r>
              <a:rPr lang="en-US" altLang="en-US" sz="3200" dirty="0"/>
              <a:t>Explore what people were thinking and feeling at the time?</a:t>
            </a:r>
          </a:p>
          <a:p>
            <a:r>
              <a:rPr lang="en-US" altLang="en-US" sz="3200" dirty="0"/>
              <a:t>Explore who has been affected and how?</a:t>
            </a:r>
          </a:p>
          <a:p>
            <a:r>
              <a:rPr lang="en-US" altLang="en-US" sz="3200" dirty="0"/>
              <a:t>Explore how we can repair relationships?</a:t>
            </a:r>
          </a:p>
          <a:p>
            <a:r>
              <a:rPr lang="en-US" altLang="en-US" sz="3200" dirty="0" err="1"/>
              <a:t>Summarise</a:t>
            </a:r>
            <a:r>
              <a:rPr lang="en-US" altLang="en-US" sz="3200" dirty="0"/>
              <a:t> what we have learnt so we are able to respond differently next time.</a:t>
            </a:r>
          </a:p>
        </p:txBody>
      </p:sp>
    </p:spTree>
    <p:extLst>
      <p:ext uri="{BB962C8B-B14F-4D97-AF65-F5344CB8AC3E}">
        <p14:creationId xmlns:p14="http://schemas.microsoft.com/office/powerpoint/2010/main" val="39394305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4418">
                                            <p:txEl>
                                              <p:pRg st="0" end="0"/>
                                            </p:txEl>
                                          </p:spTgt>
                                        </p:tgtEl>
                                        <p:attrNameLst>
                                          <p:attrName>style.visibility</p:attrName>
                                        </p:attrNameLst>
                                      </p:cBhvr>
                                      <p:to>
                                        <p:strVal val="visible"/>
                                      </p:to>
                                    </p:set>
                                    <p:animEffect transition="in" filter="fade">
                                      <p:cBhvr>
                                        <p:cTn id="7" dur="500"/>
                                        <p:tgtEl>
                                          <p:spTgt spid="4444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4418">
                                            <p:txEl>
                                              <p:pRg st="1" end="1"/>
                                            </p:txEl>
                                          </p:spTgt>
                                        </p:tgtEl>
                                        <p:attrNameLst>
                                          <p:attrName>style.visibility</p:attrName>
                                        </p:attrNameLst>
                                      </p:cBhvr>
                                      <p:to>
                                        <p:strVal val="visible"/>
                                      </p:to>
                                    </p:set>
                                    <p:animEffect transition="in" filter="fade">
                                      <p:cBhvr>
                                        <p:cTn id="12" dur="500"/>
                                        <p:tgtEl>
                                          <p:spTgt spid="4444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4418">
                                            <p:txEl>
                                              <p:pRg st="2" end="2"/>
                                            </p:txEl>
                                          </p:spTgt>
                                        </p:tgtEl>
                                        <p:attrNameLst>
                                          <p:attrName>style.visibility</p:attrName>
                                        </p:attrNameLst>
                                      </p:cBhvr>
                                      <p:to>
                                        <p:strVal val="visible"/>
                                      </p:to>
                                    </p:set>
                                    <p:animEffect transition="in" filter="fade">
                                      <p:cBhvr>
                                        <p:cTn id="17" dur="500"/>
                                        <p:tgtEl>
                                          <p:spTgt spid="4444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44418">
                                            <p:txEl>
                                              <p:pRg st="3" end="3"/>
                                            </p:txEl>
                                          </p:spTgt>
                                        </p:tgtEl>
                                        <p:attrNameLst>
                                          <p:attrName>style.visibility</p:attrName>
                                        </p:attrNameLst>
                                      </p:cBhvr>
                                      <p:to>
                                        <p:strVal val="visible"/>
                                      </p:to>
                                    </p:set>
                                    <p:animEffect transition="in" filter="fade">
                                      <p:cBhvr>
                                        <p:cTn id="22" dur="500"/>
                                        <p:tgtEl>
                                          <p:spTgt spid="44441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44418">
                                            <p:txEl>
                                              <p:pRg st="4" end="4"/>
                                            </p:txEl>
                                          </p:spTgt>
                                        </p:tgtEl>
                                        <p:attrNameLst>
                                          <p:attrName>style.visibility</p:attrName>
                                        </p:attrNameLst>
                                      </p:cBhvr>
                                      <p:to>
                                        <p:strVal val="visible"/>
                                      </p:to>
                                    </p:set>
                                    <p:animEffect transition="in" filter="fade">
                                      <p:cBhvr>
                                        <p:cTn id="27" dur="500"/>
                                        <p:tgtEl>
                                          <p:spTgt spid="4444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1F724F6-962D-4EE7-AA04-372B305AA62E}"/>
              </a:ext>
            </a:extLst>
          </p:cNvPr>
          <p:cNvSpPr>
            <a:spLocks noGrp="1"/>
          </p:cNvSpPr>
          <p:nvPr>
            <p:ph type="title"/>
          </p:nvPr>
        </p:nvSpPr>
        <p:spPr>
          <a:xfrm>
            <a:off x="838200" y="963507"/>
            <a:ext cx="3494362" cy="4930986"/>
          </a:xfrm>
        </p:spPr>
        <p:txBody>
          <a:bodyPr>
            <a:normAutofit/>
          </a:bodyPr>
          <a:lstStyle/>
          <a:p>
            <a:pPr algn="r"/>
            <a:r>
              <a:rPr lang="en-GB" dirty="0">
                <a:solidFill>
                  <a:schemeClr val="accent1"/>
                </a:solidFill>
              </a:rPr>
              <a:t>Restorative questions</a:t>
            </a:r>
          </a:p>
        </p:txBody>
      </p:sp>
      <p:cxnSp>
        <p:nvCxnSpPr>
          <p:cNvPr id="13" name="Straight Connector 12">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6EB120DD-088B-4957-87E8-F9D718683CB8}"/>
              </a:ext>
            </a:extLst>
          </p:cNvPr>
          <p:cNvSpPr>
            <a:spLocks noGrp="1"/>
          </p:cNvSpPr>
          <p:nvPr>
            <p:ph sz="half" idx="1"/>
          </p:nvPr>
        </p:nvSpPr>
        <p:spPr>
          <a:xfrm>
            <a:off x="4976030" y="963507"/>
            <a:ext cx="6250940" cy="2304627"/>
          </a:xfrm>
        </p:spPr>
        <p:txBody>
          <a:bodyPr anchor="b">
            <a:normAutofit/>
          </a:bodyPr>
          <a:lstStyle/>
          <a:p>
            <a:r>
              <a:rPr lang="en-GB" altLang="en-US" dirty="0"/>
              <a:t>What would you like to happen next?</a:t>
            </a:r>
          </a:p>
          <a:p>
            <a:r>
              <a:rPr lang="en-GB" altLang="en-US" dirty="0"/>
              <a:t>How can we make things better for </a:t>
            </a:r>
            <a:r>
              <a:rPr lang="en-GB" altLang="en-US" i="1" dirty="0"/>
              <a:t>Billy / you</a:t>
            </a:r>
            <a:r>
              <a:rPr lang="en-GB" altLang="en-US" dirty="0"/>
              <a:t>?</a:t>
            </a:r>
          </a:p>
          <a:p>
            <a:r>
              <a:rPr lang="en-GB" altLang="en-US" dirty="0"/>
              <a:t>If everything was going to be alright, what would need to happen? </a:t>
            </a:r>
          </a:p>
        </p:txBody>
      </p:sp>
      <p:sp>
        <p:nvSpPr>
          <p:cNvPr id="6" name="Content Placeholder 5">
            <a:extLst>
              <a:ext uri="{FF2B5EF4-FFF2-40B4-BE49-F238E27FC236}">
                <a16:creationId xmlns:a16="http://schemas.microsoft.com/office/drawing/2014/main" id="{34084233-70F1-4CBA-AAA5-8C20130C0F6E}"/>
              </a:ext>
            </a:extLst>
          </p:cNvPr>
          <p:cNvSpPr>
            <a:spLocks noGrp="1"/>
          </p:cNvSpPr>
          <p:nvPr>
            <p:ph sz="half" idx="2"/>
          </p:nvPr>
        </p:nvSpPr>
        <p:spPr>
          <a:xfrm>
            <a:off x="4976029" y="3303038"/>
            <a:ext cx="6250940" cy="2304628"/>
          </a:xfrm>
        </p:spPr>
        <p:txBody>
          <a:bodyPr>
            <a:normAutofit/>
          </a:bodyPr>
          <a:lstStyle/>
          <a:p>
            <a:r>
              <a:rPr lang="en-GB" altLang="en-US" dirty="0"/>
              <a:t>How can you help to put this right?</a:t>
            </a:r>
          </a:p>
          <a:p>
            <a:r>
              <a:rPr lang="en-GB" altLang="en-US" dirty="0"/>
              <a:t>How can we make it OK for you to go back to school / bed etc?</a:t>
            </a:r>
          </a:p>
          <a:p>
            <a:r>
              <a:rPr lang="en-GB" altLang="en-US" dirty="0"/>
              <a:t>What do you think </a:t>
            </a:r>
            <a:r>
              <a:rPr lang="en-GB" altLang="en-US" i="1" dirty="0"/>
              <a:t>Billy</a:t>
            </a:r>
            <a:r>
              <a:rPr lang="en-GB" altLang="en-US" dirty="0"/>
              <a:t> might need?</a:t>
            </a:r>
            <a:endParaRPr lang="en-US"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B67D8ECF-B56C-48A2-9862-A43951A6B075}"/>
              </a:ext>
            </a:extLst>
          </p:cNvPr>
          <p:cNvSpPr>
            <a:spLocks noGrp="1"/>
          </p:cNvSpPr>
          <p:nvPr>
            <p:ph type="title"/>
          </p:nvPr>
        </p:nvSpPr>
        <p:spPr>
          <a:xfrm>
            <a:off x="838200" y="963507"/>
            <a:ext cx="3494362" cy="4930986"/>
          </a:xfrm>
        </p:spPr>
        <p:txBody>
          <a:bodyPr>
            <a:normAutofit/>
          </a:bodyPr>
          <a:lstStyle/>
          <a:p>
            <a:pPr algn="r"/>
            <a:r>
              <a:rPr lang="en-GB" dirty="0">
                <a:solidFill>
                  <a:schemeClr val="accent1"/>
                </a:solidFill>
              </a:rPr>
              <a:t>Additional differentiated approaches</a:t>
            </a:r>
          </a:p>
        </p:txBody>
      </p:sp>
      <p:cxnSp>
        <p:nvCxnSpPr>
          <p:cNvPr id="16" name="Straight Connector 15">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B03A8841-478F-4336-AB49-564B6EA65674}"/>
              </a:ext>
            </a:extLst>
          </p:cNvPr>
          <p:cNvSpPr>
            <a:spLocks noGrp="1"/>
          </p:cNvSpPr>
          <p:nvPr>
            <p:ph sz="half" idx="1"/>
          </p:nvPr>
        </p:nvSpPr>
        <p:spPr>
          <a:xfrm>
            <a:off x="4976030" y="963507"/>
            <a:ext cx="6250940" cy="2939420"/>
          </a:xfrm>
        </p:spPr>
        <p:txBody>
          <a:bodyPr anchor="b">
            <a:noAutofit/>
          </a:bodyPr>
          <a:lstStyle/>
          <a:p>
            <a:pPr eaLnBrk="0" fontAlgn="base" hangingPunct="0">
              <a:spcAft>
                <a:spcPct val="0"/>
              </a:spcAft>
              <a:defRPr/>
            </a:pPr>
            <a:r>
              <a:rPr lang="en-GB" altLang="en-US" kern="0" dirty="0"/>
              <a:t>Social stories</a:t>
            </a:r>
          </a:p>
          <a:p>
            <a:pPr eaLnBrk="0" fontAlgn="base" hangingPunct="0">
              <a:spcAft>
                <a:spcPct val="0"/>
              </a:spcAft>
              <a:defRPr/>
            </a:pPr>
            <a:r>
              <a:rPr lang="en-GB" altLang="en-US" kern="0" dirty="0"/>
              <a:t>Comic Strip Conversations</a:t>
            </a:r>
          </a:p>
          <a:p>
            <a:pPr eaLnBrk="0" fontAlgn="base" hangingPunct="0">
              <a:spcAft>
                <a:spcPct val="0"/>
              </a:spcAft>
              <a:defRPr/>
            </a:pPr>
            <a:r>
              <a:rPr lang="en-GB" altLang="en-US" kern="0" dirty="0"/>
              <a:t>Role-play with dolls/soft toys or puppets</a:t>
            </a:r>
          </a:p>
          <a:p>
            <a:pPr eaLnBrk="0" fontAlgn="base" hangingPunct="0">
              <a:spcAft>
                <a:spcPct val="0"/>
              </a:spcAft>
              <a:defRPr/>
            </a:pPr>
            <a:r>
              <a:rPr lang="en-GB" altLang="en-US" kern="0" dirty="0"/>
              <a:t>Circle time activities</a:t>
            </a:r>
          </a:p>
          <a:p>
            <a:pPr eaLnBrk="0" fontAlgn="base" hangingPunct="0">
              <a:spcAft>
                <a:spcPct val="0"/>
              </a:spcAft>
              <a:defRPr/>
            </a:pPr>
            <a:r>
              <a:rPr lang="en-GB" altLang="en-US" kern="0" dirty="0"/>
              <a:t>Signing or signalling</a:t>
            </a:r>
          </a:p>
        </p:txBody>
      </p:sp>
      <p:sp>
        <p:nvSpPr>
          <p:cNvPr id="9" name="Content Placeholder 8">
            <a:extLst>
              <a:ext uri="{FF2B5EF4-FFF2-40B4-BE49-F238E27FC236}">
                <a16:creationId xmlns:a16="http://schemas.microsoft.com/office/drawing/2014/main" id="{CDF28DE7-BD33-408E-A5E2-4723692C6A3D}"/>
              </a:ext>
            </a:extLst>
          </p:cNvPr>
          <p:cNvSpPr>
            <a:spLocks noGrp="1"/>
          </p:cNvSpPr>
          <p:nvPr>
            <p:ph sz="half" idx="2"/>
          </p:nvPr>
        </p:nvSpPr>
        <p:spPr>
          <a:xfrm>
            <a:off x="4976029" y="4008450"/>
            <a:ext cx="6250940" cy="1584300"/>
          </a:xfrm>
        </p:spPr>
        <p:txBody>
          <a:bodyPr>
            <a:normAutofit/>
          </a:bodyPr>
          <a:lstStyle/>
          <a:p>
            <a:pPr eaLnBrk="0" fontAlgn="base" hangingPunct="0">
              <a:spcAft>
                <a:spcPct val="0"/>
              </a:spcAft>
            </a:pPr>
            <a:r>
              <a:rPr lang="en-GB" altLang="en-US" kern="0" dirty="0"/>
              <a:t>Use signs, pictures and symbols to communicate emotions</a:t>
            </a:r>
          </a:p>
          <a:p>
            <a:pPr eaLnBrk="0" fontAlgn="base" hangingPunct="0">
              <a:spcAft>
                <a:spcPct val="0"/>
              </a:spcAft>
            </a:pPr>
            <a:r>
              <a:rPr lang="en-GB" altLang="en-US" kern="0" dirty="0"/>
              <a:t>Complete a ‘Roots and Fruits’ tree</a:t>
            </a:r>
          </a:p>
        </p:txBody>
      </p:sp>
    </p:spTree>
    <p:extLst>
      <p:ext uri="{BB962C8B-B14F-4D97-AF65-F5344CB8AC3E}">
        <p14:creationId xmlns:p14="http://schemas.microsoft.com/office/powerpoint/2010/main" val="161976943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Video 3">
            <a:extLst>
              <a:ext uri="{FF2B5EF4-FFF2-40B4-BE49-F238E27FC236}">
                <a16:creationId xmlns:a16="http://schemas.microsoft.com/office/drawing/2014/main" id="{F49BBBF7-565B-FFCF-A484-4A9921A68EA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9A7588A-F05B-2845-A4C9-C28032A00A33}"/>
              </a:ext>
            </a:extLst>
          </p:cNvPr>
          <p:cNvSpPr>
            <a:spLocks noGrp="1"/>
          </p:cNvSpPr>
          <p:nvPr>
            <p:ph type="title"/>
          </p:nvPr>
        </p:nvSpPr>
        <p:spPr>
          <a:xfrm>
            <a:off x="289932" y="325550"/>
            <a:ext cx="11430000" cy="4157240"/>
          </a:xfrm>
          <a:effectLst>
            <a:outerShdw blurRad="50800" dist="38100" dir="2700000" algn="tl" rotWithShape="0">
              <a:prstClr val="black">
                <a:alpha val="40000"/>
              </a:prstClr>
            </a:outerShdw>
          </a:effectLst>
        </p:spPr>
        <p:txBody>
          <a:bodyPr vert="horz" lIns="91440" tIns="45720" rIns="91440" bIns="45720" rtlCol="0" anchor="b">
            <a:noAutofit/>
          </a:bodyPr>
          <a:lstStyle/>
          <a:p>
            <a:r>
              <a:rPr lang="en-US" sz="2800" dirty="0">
                <a:latin typeface="+mn-lt"/>
              </a:rPr>
              <a:t>Further optional reading:</a:t>
            </a:r>
            <a:br>
              <a:rPr lang="en-US" sz="2800" dirty="0">
                <a:latin typeface="+mn-lt"/>
              </a:rPr>
            </a:br>
            <a:br>
              <a:rPr lang="en-US" sz="2800" dirty="0">
                <a:latin typeface="+mn-lt"/>
              </a:rPr>
            </a:br>
            <a:r>
              <a:rPr lang="en-US" sz="2800" b="1" i="1" dirty="0">
                <a:latin typeface="+mn-lt"/>
              </a:rPr>
              <a:t>The Book You Wish Your Parents Had Read</a:t>
            </a:r>
            <a:r>
              <a:rPr lang="en-US" sz="2800" b="1" dirty="0">
                <a:latin typeface="+mn-lt"/>
              </a:rPr>
              <a:t> </a:t>
            </a:r>
            <a:r>
              <a:rPr lang="en-US" sz="2800" dirty="0">
                <a:latin typeface="+mn-lt"/>
              </a:rPr>
              <a:t>by Philippa Perry</a:t>
            </a:r>
            <a:br>
              <a:rPr lang="en-US" sz="2800" dirty="0">
                <a:latin typeface="+mn-lt"/>
              </a:rPr>
            </a:br>
            <a:br>
              <a:rPr lang="en-US" sz="2800" dirty="0">
                <a:latin typeface="+mn-lt"/>
              </a:rPr>
            </a:br>
            <a:r>
              <a:rPr lang="en-US" sz="2800" b="1" i="1" dirty="0">
                <a:latin typeface="+mn-lt"/>
              </a:rPr>
              <a:t>What Happened to You</a:t>
            </a:r>
            <a:r>
              <a:rPr lang="en-US" sz="2800" dirty="0">
                <a:latin typeface="+mn-lt"/>
              </a:rPr>
              <a:t> by Dr Bruce Perry and Oprah Winfrey</a:t>
            </a:r>
            <a:br>
              <a:rPr lang="en-US" sz="2800" dirty="0">
                <a:latin typeface="+mn-lt"/>
              </a:rPr>
            </a:br>
            <a:br>
              <a:rPr lang="en-US" sz="2800" dirty="0">
                <a:latin typeface="+mn-lt"/>
              </a:rPr>
            </a:br>
            <a:r>
              <a:rPr lang="en-US" sz="2800" b="1" i="1" dirty="0">
                <a:latin typeface="+mn-lt"/>
              </a:rPr>
              <a:t>Love Matters </a:t>
            </a:r>
            <a:r>
              <a:rPr lang="en-US" sz="2800" dirty="0">
                <a:latin typeface="+mn-lt"/>
              </a:rPr>
              <a:t>by Sue Gerhardt</a:t>
            </a:r>
            <a:br>
              <a:rPr lang="en-US" sz="2800" dirty="0">
                <a:latin typeface="+mn-lt"/>
              </a:rPr>
            </a:br>
            <a:br>
              <a:rPr lang="en-US" sz="2800" dirty="0">
                <a:latin typeface="+mn-lt"/>
              </a:rPr>
            </a:br>
            <a:r>
              <a:rPr lang="en-US" sz="2800" b="1" i="1" dirty="0">
                <a:latin typeface="+mn-lt"/>
              </a:rPr>
              <a:t>Raising Boys in the 21</a:t>
            </a:r>
            <a:r>
              <a:rPr lang="en-US" sz="2800" b="1" i="1" baseline="30000" dirty="0">
                <a:latin typeface="+mn-lt"/>
              </a:rPr>
              <a:t>st</a:t>
            </a:r>
            <a:r>
              <a:rPr lang="en-US" sz="2800" b="1" i="1" dirty="0">
                <a:latin typeface="+mn-lt"/>
              </a:rPr>
              <a:t> Century </a:t>
            </a:r>
            <a:r>
              <a:rPr lang="en-US" sz="2800" dirty="0">
                <a:latin typeface="+mn-lt"/>
              </a:rPr>
              <a:t>by Steve Biddulph</a:t>
            </a:r>
          </a:p>
        </p:txBody>
      </p:sp>
    </p:spTree>
    <p:extLst>
      <p:ext uri="{BB962C8B-B14F-4D97-AF65-F5344CB8AC3E}">
        <p14:creationId xmlns:p14="http://schemas.microsoft.com/office/powerpoint/2010/main" val="142538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2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8">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89" y="0"/>
            <a:ext cx="12188825" cy="6858000"/>
            <a:chOff x="0" y="0"/>
            <a:chExt cx="12192000" cy="6858000"/>
          </a:xfrm>
        </p:grpSpPr>
        <p:sp>
          <p:nvSpPr>
            <p:cNvPr id="10" name="Rectangle 9">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Rectangle 12">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6681" y="0"/>
            <a:ext cx="685622"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381460" y="1241267"/>
            <a:ext cx="3160192" cy="3153753"/>
          </a:xfrm>
        </p:spPr>
        <p:txBody>
          <a:bodyPr vert="horz" lIns="91440" tIns="45720" rIns="91440" bIns="45720" rtlCol="0" anchor="b">
            <a:normAutofit/>
          </a:bodyPr>
          <a:lstStyle/>
          <a:p>
            <a:pPr defTabSz="457200">
              <a:lnSpc>
                <a:spcPct val="90000"/>
              </a:lnSpc>
            </a:pPr>
            <a:r>
              <a:rPr lang="en-US" sz="3000" dirty="0">
                <a:solidFill>
                  <a:srgbClr val="EBEBEB"/>
                </a:solidFill>
              </a:rPr>
              <a:t>Evaluation</a:t>
            </a:r>
            <a:br>
              <a:rPr lang="en-US" sz="3000" dirty="0">
                <a:solidFill>
                  <a:srgbClr val="EBEBEB"/>
                </a:solidFill>
              </a:rPr>
            </a:br>
            <a:br>
              <a:rPr lang="en-US" sz="3000" dirty="0">
                <a:solidFill>
                  <a:srgbClr val="EBEBEB"/>
                </a:solidFill>
              </a:rPr>
            </a:br>
            <a:br>
              <a:rPr lang="en-US" sz="3000" dirty="0">
                <a:solidFill>
                  <a:srgbClr val="EBEBEB"/>
                </a:solidFill>
              </a:rPr>
            </a:br>
            <a:r>
              <a:rPr lang="en-US" sz="3000" dirty="0">
                <a:solidFill>
                  <a:srgbClr val="EBEBEB"/>
                </a:solidFill>
              </a:rPr>
              <a:t>Name one thing you have learned today</a:t>
            </a:r>
            <a:br>
              <a:rPr lang="en-US" sz="3000" dirty="0">
                <a:solidFill>
                  <a:srgbClr val="EBEBEB"/>
                </a:solidFill>
              </a:rPr>
            </a:br>
            <a:endParaRPr lang="en-US" sz="3000" dirty="0">
              <a:solidFill>
                <a:srgbClr val="EBEBEB"/>
              </a:solidFill>
            </a:endParaRPr>
          </a:p>
        </p:txBody>
      </p:sp>
      <p:grpSp>
        <p:nvGrpSpPr>
          <p:cNvPr id="15" name="Group 14">
            <a:extLst>
              <a:ext uri="{FF2B5EF4-FFF2-40B4-BE49-F238E27FC236}">
                <a16:creationId xmlns:a16="http://schemas.microsoft.com/office/drawing/2014/main" id="{25A657F0-42F3-40D3-BC75-7DA1F5C6A2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4809" y="396838"/>
            <a:ext cx="7904606" cy="6058999"/>
            <a:chOff x="423332" y="396837"/>
            <a:chExt cx="7906665" cy="6058999"/>
          </a:xfrm>
        </p:grpSpPr>
        <p:sp>
          <p:nvSpPr>
            <p:cNvPr id="16" name="Rectangle 15">
              <a:extLst>
                <a:ext uri="{FF2B5EF4-FFF2-40B4-BE49-F238E27FC236}">
                  <a16:creationId xmlns:a16="http://schemas.microsoft.com/office/drawing/2014/main" id="{2E94FF68-7A60-47B7-AB98-1674FC7F2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a:extLst>
                <a:ext uri="{FF2B5EF4-FFF2-40B4-BE49-F238E27FC236}">
                  <a16:creationId xmlns:a16="http://schemas.microsoft.com/office/drawing/2014/main" id="{42B4F8D7-4E9C-45EF-9072-1AF32CEF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a:extLst>
                <a:ext uri="{FF2B5EF4-FFF2-40B4-BE49-F238E27FC236}">
                  <a16:creationId xmlns:a16="http://schemas.microsoft.com/office/drawing/2014/main" id="{3ECBDDDB-593C-40F0-8E80-AA75798EE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pic>
        <p:nvPicPr>
          <p:cNvPr id="5" name="Picture 4" descr="Qr code&#10;&#10;Description automatically generated">
            <a:extLst>
              <a:ext uri="{FF2B5EF4-FFF2-40B4-BE49-F238E27FC236}">
                <a16:creationId xmlns:a16="http://schemas.microsoft.com/office/drawing/2014/main" id="{5027D711-2332-D64D-C069-5DDBCD95AC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1874" y="1241267"/>
            <a:ext cx="4286250" cy="4286250"/>
          </a:xfrm>
          <a:prstGeom prst="rect">
            <a:avLst/>
          </a:prstGeom>
        </p:spPr>
      </p:pic>
      <p:sp>
        <p:nvSpPr>
          <p:cNvPr id="3" name="TextBox 2">
            <a:extLst>
              <a:ext uri="{FF2B5EF4-FFF2-40B4-BE49-F238E27FC236}">
                <a16:creationId xmlns:a16="http://schemas.microsoft.com/office/drawing/2014/main" id="{00422668-0A1B-C4F1-EF59-18E294072C71}"/>
              </a:ext>
            </a:extLst>
          </p:cNvPr>
          <p:cNvSpPr txBox="1"/>
          <p:nvPr/>
        </p:nvSpPr>
        <p:spPr>
          <a:xfrm>
            <a:off x="886408" y="251927"/>
            <a:ext cx="6869887" cy="923330"/>
          </a:xfrm>
          <a:prstGeom prst="rect">
            <a:avLst/>
          </a:prstGeom>
          <a:noFill/>
        </p:spPr>
        <p:txBody>
          <a:bodyPr wrap="square" rtlCol="0">
            <a:spAutoFit/>
          </a:bodyPr>
          <a:lstStyle/>
          <a:p>
            <a:r>
              <a:rPr lang="en-GB" dirty="0"/>
              <a:t>Please point your phone camera at this QR code which will take you to an evaluation form. We would really appreciate your feedback. My name is Joel Shaljean for the record!</a:t>
            </a:r>
          </a:p>
        </p:txBody>
      </p:sp>
    </p:spTree>
    <p:extLst>
      <p:ext uri="{BB962C8B-B14F-4D97-AF65-F5344CB8AC3E}">
        <p14:creationId xmlns:p14="http://schemas.microsoft.com/office/powerpoint/2010/main" val="3874970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1" name="Rectangle 3">
            <a:extLst>
              <a:ext uri="{FF2B5EF4-FFF2-40B4-BE49-F238E27FC236}">
                <a16:creationId xmlns:a16="http://schemas.microsoft.com/office/drawing/2014/main" id="{E435DC86-53A2-1B44-8B5C-268523B6DE7B}"/>
              </a:ext>
            </a:extLst>
          </p:cNvPr>
          <p:cNvSpPr>
            <a:spLocks noChangeArrowheads="1"/>
          </p:cNvSpPr>
          <p:nvPr/>
        </p:nvSpPr>
        <p:spPr bwMode="auto">
          <a:xfrm>
            <a:off x="5367338" y="275272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81956" name="Text Box 4">
            <a:extLst>
              <a:ext uri="{FF2B5EF4-FFF2-40B4-BE49-F238E27FC236}">
                <a16:creationId xmlns:a16="http://schemas.microsoft.com/office/drawing/2014/main" id="{C01BDC23-84CC-B642-92E2-1BA5BED0C5D3}"/>
              </a:ext>
            </a:extLst>
          </p:cNvPr>
          <p:cNvSpPr txBox="1">
            <a:spLocks noChangeArrowheads="1"/>
          </p:cNvSpPr>
          <p:nvPr/>
        </p:nvSpPr>
        <p:spPr bwMode="auto">
          <a:xfrm>
            <a:off x="2057400" y="3352800"/>
            <a:ext cx="7391400" cy="585418"/>
          </a:xfrm>
          <a:prstGeom prst="rect">
            <a:avLst/>
          </a:prstGeom>
          <a:noFill/>
          <a:ln>
            <a:noFill/>
          </a:ln>
          <a:effectLst/>
        </p:spPr>
        <p:txBody>
          <a:bodyPr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GB" sz="3200" b="1" i="0" u="none" strike="noStrike" kern="1200" cap="none" spc="0" normalizeH="0" baseline="0" noProof="0" dirty="0">
              <a:ln>
                <a:noFill/>
              </a:ln>
              <a:solidFill>
                <a:srgbClr val="FF9900"/>
              </a:solidFill>
              <a:effectLst>
                <a:outerShdw blurRad="38100" dist="38100" dir="2700000" algn="tl">
                  <a:srgbClr val="C0C0C0"/>
                </a:outerShdw>
              </a:effectLst>
              <a:uLnTx/>
              <a:uFillTx/>
              <a:latin typeface="Arial" charset="0"/>
              <a:ea typeface="+mn-ea"/>
              <a:cs typeface="+mn-cs"/>
            </a:endParaRPr>
          </a:p>
        </p:txBody>
      </p:sp>
      <p:sp>
        <p:nvSpPr>
          <p:cNvPr id="450563" name="Text Box 5">
            <a:extLst>
              <a:ext uri="{FF2B5EF4-FFF2-40B4-BE49-F238E27FC236}">
                <a16:creationId xmlns:a16="http://schemas.microsoft.com/office/drawing/2014/main" id="{C38F9B5D-C029-774B-9447-1CFD67273030}"/>
              </a:ext>
            </a:extLst>
          </p:cNvPr>
          <p:cNvSpPr txBox="1">
            <a:spLocks noChangeArrowheads="1"/>
          </p:cNvSpPr>
          <p:nvPr/>
        </p:nvSpPr>
        <p:spPr bwMode="auto">
          <a:xfrm>
            <a:off x="1847850" y="476250"/>
            <a:ext cx="82804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For further information</a:t>
            </a:r>
          </a:p>
          <a:p>
            <a:pPr marL="0" marR="0" lvl="0" indent="0" algn="ctr" defTabSz="914400" rtl="0" eaLnBrk="1" fontAlgn="auto" latinLnBrk="0" hangingPunct="1">
              <a:lnSpc>
                <a:spcPct val="100000"/>
              </a:lnSpc>
              <a:spcBef>
                <a:spcPct val="50000"/>
              </a:spcBef>
              <a:spcAft>
                <a:spcPts val="0"/>
              </a:spcAft>
              <a:buClrTx/>
              <a:buSzTx/>
              <a:buFontTx/>
              <a:buNone/>
              <a:tabLst/>
              <a:defRPr/>
            </a:pPr>
            <a:endParaRPr kumimoji="0" lang="en-GB"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Joel Shaljean		Essex Steps Lead</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07872 865656		</a:t>
            </a: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hlinkClick r:id="rId3"/>
              </a:rPr>
              <a:t>joel.shaljean@esset.org.uk</a:t>
            </a:r>
            <a:endPar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8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rPr>
              <a:t>SBM Services</a:t>
            </a: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Essex Steps Admin						</a:t>
            </a: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hlinkClick r:id="rId4"/>
              </a:rPr>
              <a:t>essexsteps@esset.org.uk</a:t>
            </a:r>
            <a:endParaRPr kumimoji="0" lang="en-GB" altLang="en-US" sz="2800" b="0" i="0" u="none" strike="noStrike" kern="1200" cap="none" spc="0" normalizeH="0" baseline="0" noProof="0" dirty="0">
              <a:ln>
                <a:noFill/>
              </a:ln>
              <a:solidFill>
                <a:srgbClr val="0563C1"/>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72110880"/>
      </p:ext>
    </p:extLst>
  </p:cSld>
  <p:clrMapOvr>
    <a:masterClrMapping/>
  </p:clrMapOvr>
  <p:transition/>
</p:sld>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HCC-ISLwhite">
  <a:themeElements>
    <a:clrScheme name="HCC-ISLwhi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HCC-ISLwhi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34" charset="-128"/>
          </a:defRPr>
        </a:defPPr>
      </a:lstStyle>
    </a:lnDef>
  </a:objectDefaults>
  <a:extraClrSchemeLst>
    <a:extraClrScheme>
      <a:clrScheme name="HCC-ISLwhi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HCC-ISLwhi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HCC-ISLwhi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HCC-ISLwhi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HCC-ISLwhi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HCC-ISLwhi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HCC-ISLwhi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2683</Words>
  <Application>Microsoft Office PowerPoint</Application>
  <PresentationFormat>Widescreen</PresentationFormat>
  <Paragraphs>504</Paragraphs>
  <Slides>66</Slides>
  <Notes>51</Notes>
  <HiddenSlides>0</HiddenSlides>
  <MMClips>1</MMClips>
  <ScaleCrop>false</ScaleCrop>
  <HeadingPairs>
    <vt:vector size="4" baseType="variant">
      <vt:variant>
        <vt:lpstr>Theme</vt:lpstr>
      </vt:variant>
      <vt:variant>
        <vt:i4>6</vt:i4>
      </vt:variant>
      <vt:variant>
        <vt:lpstr>Slide Titles</vt:lpstr>
      </vt:variant>
      <vt:variant>
        <vt:i4>66</vt:i4>
      </vt:variant>
    </vt:vector>
  </HeadingPairs>
  <TitlesOfParts>
    <vt:vector size="72" baseType="lpstr">
      <vt:lpstr>1_Office Theme</vt:lpstr>
      <vt:lpstr>2_Office Theme</vt:lpstr>
      <vt:lpstr>3_Office Theme</vt:lpstr>
      <vt:lpstr>4_Office Theme</vt:lpstr>
      <vt:lpstr>HCC-ISLwhite</vt:lpstr>
      <vt:lpstr>Ion Boardroom</vt:lpstr>
      <vt:lpstr>PowerPoint Presentation</vt:lpstr>
      <vt:lpstr>PowerPoint Presentation</vt:lpstr>
      <vt:lpstr>PowerPoint Presentation</vt:lpstr>
      <vt:lpstr>PowerPoint Presentation</vt:lpstr>
      <vt:lpstr>PowerPoint Presentation</vt:lpstr>
      <vt:lpstr>Name it to Tame it!</vt:lpstr>
      <vt:lpstr>Which pro-social feelings do we want to create in our children and families?</vt:lpstr>
      <vt:lpstr>PowerPoint Presentation</vt:lpstr>
      <vt:lpstr>Let’s talk about discipline!  What is discipline?  What do you think of when you see the word discipline?  Negativity or Positivity?</vt:lpstr>
      <vt:lpstr>Discipline definitions  </vt:lpstr>
      <vt:lpstr>PowerPoint Presentation</vt:lpstr>
      <vt:lpstr>How can we control behaviour?</vt:lpstr>
      <vt:lpstr>Dr Bruce Perry’s Model  (Neurosequential Modelling)</vt:lpstr>
      <vt:lpstr>How can we teach behaviour?</vt:lpstr>
      <vt:lpstr>PowerPoint Presentation</vt:lpstr>
      <vt:lpstr>PowerPoint Presentation</vt:lpstr>
      <vt:lpstr>Who needs to learn?</vt:lpstr>
      <vt:lpstr>PowerPoint Presentation</vt:lpstr>
      <vt:lpstr>PowerPoint Presentation</vt:lpstr>
      <vt:lpstr>Conscious and subconscious</vt:lpstr>
      <vt:lpstr>Function of behaviour</vt:lpstr>
      <vt:lpstr>Function of Behaviour</vt:lpstr>
      <vt:lpstr>    Anxiety A mild or severe feeling of unease, worry or fear. Everyone has feelings of anxiety at some point in their life. You may feel worried and anxious about an exam or having a medical test or job interview. During times like these, feeling anxious can be perfectly normal.  *Some people find it hard to control their worries. Their feelings of anxiety are more constant and can often affect their daily life.    (NHS Inform)</vt:lpstr>
      <vt:lpstr>When this goes beyond what they can manage, there may be times/things/people that they: </vt:lpstr>
      <vt:lpstr>PowerPoint Presentation</vt:lpstr>
      <vt:lpstr>PowerPoint Presentation</vt:lpstr>
      <vt:lpstr>PowerPoint Presentation</vt:lpstr>
      <vt:lpstr>PowerPoint Presentation</vt:lpstr>
      <vt:lpstr> Is my child……  Hungry?  Angry?  Lonely?  Tired?</vt:lpstr>
      <vt:lpstr>Mind Your Language</vt:lpstr>
      <vt:lpstr>PowerPoint Presentation</vt:lpstr>
      <vt:lpstr>Language activity</vt:lpstr>
      <vt:lpstr>Negative phrasing</vt:lpstr>
      <vt:lpstr>Making demands</vt:lpstr>
      <vt:lpstr>Empowering the behaviour</vt:lpstr>
      <vt:lpstr>Avoid Saying "NO" and "Don't"  </vt:lpstr>
      <vt:lpstr>PowerPoint Presentation</vt:lpstr>
      <vt:lpstr>PowerPoint Presentation</vt:lpstr>
      <vt:lpstr>Language activity</vt:lpstr>
      <vt:lpstr>Positive phrasing</vt:lpstr>
      <vt:lpstr>Limited choice</vt:lpstr>
      <vt:lpstr>Disempowering the behaviour</vt:lpstr>
      <vt:lpstr>THANKS</vt:lpstr>
      <vt:lpstr>Riding the wave</vt:lpstr>
      <vt:lpstr>PowerPoint Presentation</vt:lpstr>
      <vt:lpstr> Friedrich Nietzche (1844-1900)</vt:lpstr>
      <vt:lpstr>Consequences</vt:lpstr>
      <vt:lpstr>Protective consequences:  </vt:lpstr>
      <vt:lpstr>If harm has happened, somebody has been hurt or something has been damaged/broken then consider a Protective Consequence before an Educational Consequence.</vt:lpstr>
      <vt:lpstr>Protective consequences</vt:lpstr>
      <vt:lpstr>Educational consequences</vt:lpstr>
      <vt:lpstr>Testing consequences</vt:lpstr>
      <vt:lpstr> De-escalation phrases</vt:lpstr>
      <vt:lpstr> De-escalation Phrases</vt:lpstr>
      <vt:lpstr>Escalating body language</vt:lpstr>
      <vt:lpstr>Escalating Body Language</vt:lpstr>
      <vt:lpstr>De-escalating body language</vt:lpstr>
      <vt:lpstr>De-escalating body language</vt:lpstr>
      <vt:lpstr>PowerPoint Presentation</vt:lpstr>
      <vt:lpstr>If it helps, think of PACE when you are talking to your child……..</vt:lpstr>
      <vt:lpstr>More simply it involves asking:</vt:lpstr>
      <vt:lpstr>Restorative questions</vt:lpstr>
      <vt:lpstr>Additional differentiated approaches</vt:lpstr>
      <vt:lpstr>Further optional reading:  The Book You Wish Your Parents Had Read by Philippa Perry  What Happened to You by Dr Bruce Perry and Oprah Winfrey  Love Matters by Sue Gerhardt  Raising Boys in the 21st Century by Steve Biddulph</vt:lpstr>
      <vt:lpstr>Evaluation   Name one thing you have learned today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Joel Shaljean</dc:creator>
  <cp:lastModifiedBy>Mrs Wilson</cp:lastModifiedBy>
  <cp:revision>5</cp:revision>
  <dcterms:created xsi:type="dcterms:W3CDTF">2023-06-04T20:55:44Z</dcterms:created>
  <dcterms:modified xsi:type="dcterms:W3CDTF">2023-07-24T08:10:36Z</dcterms:modified>
</cp:coreProperties>
</file>