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67" r:id="rId2"/>
    <p:sldId id="271" r:id="rId3"/>
    <p:sldId id="257" r:id="rId4"/>
    <p:sldId id="268" r:id="rId5"/>
    <p:sldId id="269" r:id="rId6"/>
    <p:sldId id="273" r:id="rId7"/>
    <p:sldId id="259" r:id="rId8"/>
    <p:sldId id="261" r:id="rId9"/>
    <p:sldId id="258" r:id="rId10"/>
    <p:sldId id="264" r:id="rId11"/>
    <p:sldId id="270" r:id="rId12"/>
    <p:sldId id="260" r:id="rId13"/>
    <p:sldId id="256" r:id="rId14"/>
    <p:sldId id="272" r:id="rId15"/>
    <p:sldId id="265" r:id="rId16"/>
    <p:sldId id="262" r:id="rId17"/>
    <p:sldId id="263" r:id="rId18"/>
    <p:sldId id="274" r:id="rId19"/>
    <p:sldId id="266" r:id="rId20"/>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BEEF"/>
    <a:srgbClr val="E195EA"/>
    <a:srgbClr val="F6E0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54"/>
    <p:restoredTop sz="94635"/>
  </p:normalViewPr>
  <p:slideViewPr>
    <p:cSldViewPr snapToGrid="0" snapToObjects="1">
      <p:cViewPr varScale="1">
        <p:scale>
          <a:sx n="56" d="100"/>
          <a:sy n="56" d="100"/>
        </p:scale>
        <p:origin x="192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108E6D-E804-AF46-8740-8E1EFCC651AD}"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714103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108E6D-E804-AF46-8740-8E1EFCC651AD}"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2159059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108E6D-E804-AF46-8740-8E1EFCC651AD}"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3200148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108E6D-E804-AF46-8740-8E1EFCC651AD}" type="datetimeFigureOut">
              <a:rPr lang="en-US" smtClean="0"/>
              <a:t>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225637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108E6D-E804-AF46-8740-8E1EFCC651AD}" type="datetimeFigureOut">
              <a:rPr lang="en-US" smtClean="0"/>
              <a:t>1/6/2021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2988760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E108E6D-E804-AF46-8740-8E1EFCC651AD}" type="datetimeFigureOut">
              <a:rPr lang="en-US" smtClean="0"/>
              <a:t>1/6/2021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2063954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108E6D-E804-AF46-8740-8E1EFCC651AD}" type="datetimeFigureOut">
              <a:rPr lang="en-US" smtClean="0"/>
              <a:t>1/6/2021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464083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E108E6D-E804-AF46-8740-8E1EFCC651AD}" type="datetimeFigureOut">
              <a:rPr lang="en-US" smtClean="0"/>
              <a:t>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4151686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E108E6D-E804-AF46-8740-8E1EFCC651AD}" type="datetimeFigureOut">
              <a:rPr lang="en-US" smtClean="0"/>
              <a:t>1/6/2021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548232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108E6D-E804-AF46-8740-8E1EFCC651AD}"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3737288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108E6D-E804-AF46-8740-8E1EFCC651AD}" type="datetimeFigureOut">
              <a:rPr lang="en-US" smtClean="0"/>
              <a:t>1/6/2021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ADF106-AE11-AA4B-A86B-5A61B56E1CA9}" type="slidenum">
              <a:rPr lang="en-US" smtClean="0"/>
              <a:t>‹#›</a:t>
            </a:fld>
            <a:endParaRPr lang="en-US"/>
          </a:p>
        </p:txBody>
      </p:sp>
    </p:spTree>
    <p:extLst>
      <p:ext uri="{BB962C8B-B14F-4D97-AF65-F5344CB8AC3E}">
        <p14:creationId xmlns:p14="http://schemas.microsoft.com/office/powerpoint/2010/main" val="852483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E108E6D-E804-AF46-8740-8E1EFCC651AD}" type="datetimeFigureOut">
              <a:rPr lang="en-US" smtClean="0"/>
              <a:t>1/6/2021</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8ADF106-AE11-AA4B-A86B-5A61B56E1CA9}" type="slidenum">
              <a:rPr lang="en-US" smtClean="0"/>
              <a:t>‹#›</a:t>
            </a:fld>
            <a:endParaRPr lang="en-US"/>
          </a:p>
        </p:txBody>
      </p:sp>
    </p:spTree>
    <p:extLst>
      <p:ext uri="{BB962C8B-B14F-4D97-AF65-F5344CB8AC3E}">
        <p14:creationId xmlns:p14="http://schemas.microsoft.com/office/powerpoint/2010/main" val="21841614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BE5CB-1FB8-CA4D-81C6-C01CA5D66A79}"/>
              </a:ext>
            </a:extLst>
          </p:cNvPr>
          <p:cNvSpPr>
            <a:spLocks noGrp="1"/>
          </p:cNvSpPr>
          <p:nvPr>
            <p:ph type="title"/>
          </p:nvPr>
        </p:nvSpPr>
        <p:spPr>
          <a:xfrm>
            <a:off x="-396418" y="0"/>
            <a:ext cx="7680620" cy="4849199"/>
          </a:xfrm>
        </p:spPr>
        <p:txBody>
          <a:bodyPr>
            <a:normAutofit/>
          </a:bodyPr>
          <a:lstStyle/>
          <a:p>
            <a:pPr algn="ctr"/>
            <a:r>
              <a:rPr lang="en-US" sz="9600" b="1" dirty="0">
                <a:solidFill>
                  <a:schemeClr val="bg2">
                    <a:lumMod val="50000"/>
                  </a:schemeClr>
                </a:solidFill>
                <a:latin typeface="Century Gothic" panose="020B0502020202020204" pitchFamily="34" charset="0"/>
              </a:rPr>
              <a:t>My </a:t>
            </a:r>
            <a:br>
              <a:rPr lang="en-US" sz="9600" b="1" dirty="0">
                <a:solidFill>
                  <a:schemeClr val="bg2">
                    <a:lumMod val="50000"/>
                  </a:schemeClr>
                </a:solidFill>
                <a:latin typeface="Century Gothic" panose="020B0502020202020204" pitchFamily="34" charset="0"/>
              </a:rPr>
            </a:br>
            <a:r>
              <a:rPr lang="en-US" sz="9600" b="1" dirty="0">
                <a:solidFill>
                  <a:schemeClr val="bg2">
                    <a:lumMod val="50000"/>
                  </a:schemeClr>
                </a:solidFill>
                <a:latin typeface="Century Gothic" panose="020B0502020202020204" pitchFamily="34" charset="0"/>
              </a:rPr>
              <a:t>Wellbeing </a:t>
            </a:r>
            <a:r>
              <a:rPr lang="en-US" sz="11500" b="1" dirty="0">
                <a:solidFill>
                  <a:schemeClr val="bg2">
                    <a:lumMod val="50000"/>
                  </a:schemeClr>
                </a:solidFill>
                <a:latin typeface="Century Gothic" panose="020B0502020202020204" pitchFamily="34" charset="0"/>
              </a:rPr>
              <a:t>Booklet</a:t>
            </a:r>
            <a:endParaRPr lang="en-US" sz="9600" b="1" dirty="0">
              <a:solidFill>
                <a:schemeClr val="bg2">
                  <a:lumMod val="50000"/>
                </a:schemeClr>
              </a:solidFill>
              <a:latin typeface="Century Gothic" panose="020B0502020202020204" pitchFamily="34" charset="0"/>
            </a:endParaRPr>
          </a:p>
        </p:txBody>
      </p:sp>
      <p:sp>
        <p:nvSpPr>
          <p:cNvPr id="9" name="Explosion 1 8">
            <a:extLst>
              <a:ext uri="{FF2B5EF4-FFF2-40B4-BE49-F238E27FC236}">
                <a16:creationId xmlns:a16="http://schemas.microsoft.com/office/drawing/2014/main" id="{70DD7EDC-7210-E747-B52C-B60963F7F762}"/>
              </a:ext>
            </a:extLst>
          </p:cNvPr>
          <p:cNvSpPr/>
          <p:nvPr/>
        </p:nvSpPr>
        <p:spPr>
          <a:xfrm>
            <a:off x="3738879" y="5651839"/>
            <a:ext cx="2938924" cy="2968922"/>
          </a:xfrm>
          <a:prstGeom prst="irregularSeal1">
            <a:avLst/>
          </a:prstGeom>
          <a:solidFill>
            <a:schemeClr val="accent5">
              <a:lumMod val="20000"/>
              <a:lumOff val="8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4-Point Star 9">
            <a:extLst>
              <a:ext uri="{FF2B5EF4-FFF2-40B4-BE49-F238E27FC236}">
                <a16:creationId xmlns:a16="http://schemas.microsoft.com/office/drawing/2014/main" id="{3EC2A28B-100A-6E46-93C7-054E5C60C402}"/>
              </a:ext>
            </a:extLst>
          </p:cNvPr>
          <p:cNvSpPr/>
          <p:nvPr/>
        </p:nvSpPr>
        <p:spPr>
          <a:xfrm>
            <a:off x="2865915" y="4849199"/>
            <a:ext cx="1071879" cy="1307607"/>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4-Point Star 10">
            <a:extLst>
              <a:ext uri="{FF2B5EF4-FFF2-40B4-BE49-F238E27FC236}">
                <a16:creationId xmlns:a16="http://schemas.microsoft.com/office/drawing/2014/main" id="{1A5079EB-6786-C547-AD71-9755E1EB2CE2}"/>
              </a:ext>
            </a:extLst>
          </p:cNvPr>
          <p:cNvSpPr/>
          <p:nvPr/>
        </p:nvSpPr>
        <p:spPr>
          <a:xfrm>
            <a:off x="4621487" y="749414"/>
            <a:ext cx="791570" cy="1009934"/>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4-Point Star 11">
            <a:extLst>
              <a:ext uri="{FF2B5EF4-FFF2-40B4-BE49-F238E27FC236}">
                <a16:creationId xmlns:a16="http://schemas.microsoft.com/office/drawing/2014/main" id="{19657D03-83C3-2E46-87AE-CC40C55518E4}"/>
              </a:ext>
            </a:extLst>
          </p:cNvPr>
          <p:cNvSpPr/>
          <p:nvPr/>
        </p:nvSpPr>
        <p:spPr>
          <a:xfrm>
            <a:off x="6120866" y="5274123"/>
            <a:ext cx="556937" cy="834975"/>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4-Point Star 12">
            <a:extLst>
              <a:ext uri="{FF2B5EF4-FFF2-40B4-BE49-F238E27FC236}">
                <a16:creationId xmlns:a16="http://schemas.microsoft.com/office/drawing/2014/main" id="{838689F0-6026-2B41-A680-42DF50B1905A}"/>
              </a:ext>
            </a:extLst>
          </p:cNvPr>
          <p:cNvSpPr/>
          <p:nvPr/>
        </p:nvSpPr>
        <p:spPr>
          <a:xfrm>
            <a:off x="2025763" y="1254381"/>
            <a:ext cx="444613" cy="605731"/>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E79EF39C-2370-534A-8FC2-FF27ECF5D353}"/>
              </a:ext>
            </a:extLst>
          </p:cNvPr>
          <p:cNvGrpSpPr/>
          <p:nvPr/>
        </p:nvGrpSpPr>
        <p:grpSpPr>
          <a:xfrm>
            <a:off x="444613" y="7572079"/>
            <a:ext cx="5998557" cy="1752600"/>
            <a:chOff x="444614" y="4706959"/>
            <a:chExt cx="5998557" cy="1752600"/>
          </a:xfrm>
        </p:grpSpPr>
        <p:sp>
          <p:nvSpPr>
            <p:cNvPr id="4" name="Rounded Rectangle 3">
              <a:extLst>
                <a:ext uri="{FF2B5EF4-FFF2-40B4-BE49-F238E27FC236}">
                  <a16:creationId xmlns:a16="http://schemas.microsoft.com/office/drawing/2014/main" id="{CD0FA350-63B3-A04C-AABA-A47AC2CE307E}"/>
                </a:ext>
              </a:extLst>
            </p:cNvPr>
            <p:cNvSpPr/>
            <p:nvPr/>
          </p:nvSpPr>
          <p:spPr>
            <a:xfrm>
              <a:off x="444614" y="4706959"/>
              <a:ext cx="5998557" cy="1752600"/>
            </a:xfrm>
            <a:prstGeom prst="roundRect">
              <a:avLst/>
            </a:prstGeom>
            <a:solidFill>
              <a:schemeClr val="bg1"/>
            </a:solidFill>
            <a:ln w="571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2">
                      <a:lumMod val="25000"/>
                    </a:schemeClr>
                  </a:solidFill>
                  <a:latin typeface="Century Gothic" panose="020B0502020202020204" pitchFamily="34" charset="0"/>
                </a:rPr>
                <a:t>Name: </a:t>
              </a:r>
            </a:p>
            <a:p>
              <a:endParaRPr lang="en-US" sz="2800" b="1" dirty="0">
                <a:solidFill>
                  <a:schemeClr val="bg2">
                    <a:lumMod val="25000"/>
                  </a:schemeClr>
                </a:solidFill>
                <a:latin typeface="Century Gothic" panose="020B0502020202020204" pitchFamily="34" charset="0"/>
              </a:endParaRPr>
            </a:p>
            <a:p>
              <a:r>
                <a:rPr lang="en-US" sz="2800" b="1" dirty="0">
                  <a:solidFill>
                    <a:schemeClr val="bg2">
                      <a:lumMod val="25000"/>
                    </a:schemeClr>
                  </a:solidFill>
                  <a:latin typeface="Century Gothic" panose="020B0502020202020204" pitchFamily="34" charset="0"/>
                </a:rPr>
                <a:t>Year: </a:t>
              </a:r>
            </a:p>
          </p:txBody>
        </p:sp>
        <p:cxnSp>
          <p:nvCxnSpPr>
            <p:cNvPr id="6" name="Straight Connector 5">
              <a:extLst>
                <a:ext uri="{FF2B5EF4-FFF2-40B4-BE49-F238E27FC236}">
                  <a16:creationId xmlns:a16="http://schemas.microsoft.com/office/drawing/2014/main" id="{395BF261-C367-2C42-AEE7-E1EC74BC988F}"/>
                </a:ext>
              </a:extLst>
            </p:cNvPr>
            <p:cNvCxnSpPr/>
            <p:nvPr/>
          </p:nvCxnSpPr>
          <p:spPr>
            <a:xfrm>
              <a:off x="1727200" y="6156960"/>
              <a:ext cx="4023360" cy="0"/>
            </a:xfrm>
            <a:prstGeom prst="line">
              <a:avLst/>
            </a:prstGeom>
            <a:ln>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4D4C45A-7D1A-4F41-9BCF-7EDDFDEC579C}"/>
                </a:ext>
              </a:extLst>
            </p:cNvPr>
            <p:cNvCxnSpPr/>
            <p:nvPr/>
          </p:nvCxnSpPr>
          <p:spPr>
            <a:xfrm>
              <a:off x="1879600" y="5354320"/>
              <a:ext cx="4023360" cy="0"/>
            </a:xfrm>
            <a:prstGeom prst="line">
              <a:avLst/>
            </a:prstGeom>
            <a:ln>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5" name="4-Point Star 14">
            <a:extLst>
              <a:ext uri="{FF2B5EF4-FFF2-40B4-BE49-F238E27FC236}">
                <a16:creationId xmlns:a16="http://schemas.microsoft.com/office/drawing/2014/main" id="{B1BF8A47-5E97-3C4F-AB1D-EFD14A3FACD4}"/>
              </a:ext>
            </a:extLst>
          </p:cNvPr>
          <p:cNvSpPr/>
          <p:nvPr/>
        </p:nvSpPr>
        <p:spPr>
          <a:xfrm>
            <a:off x="266869" y="3910462"/>
            <a:ext cx="791570" cy="1009934"/>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4-Point Star 15">
            <a:extLst>
              <a:ext uri="{FF2B5EF4-FFF2-40B4-BE49-F238E27FC236}">
                <a16:creationId xmlns:a16="http://schemas.microsoft.com/office/drawing/2014/main" id="{EF2F57C5-F2BB-DE4A-976B-7AB06D2CCEC9}"/>
              </a:ext>
            </a:extLst>
          </p:cNvPr>
          <p:cNvSpPr/>
          <p:nvPr/>
        </p:nvSpPr>
        <p:spPr>
          <a:xfrm>
            <a:off x="2648404" y="5938482"/>
            <a:ext cx="444613" cy="605731"/>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10;&#10;Description automatically generated">
            <a:extLst>
              <a:ext uri="{FF2B5EF4-FFF2-40B4-BE49-F238E27FC236}">
                <a16:creationId xmlns:a16="http://schemas.microsoft.com/office/drawing/2014/main" id="{44DBC890-202F-4F3E-B83C-944AA19E82E0}"/>
              </a:ext>
            </a:extLst>
          </p:cNvPr>
          <p:cNvPicPr>
            <a:picLocks noChangeAspect="1"/>
          </p:cNvPicPr>
          <p:nvPr/>
        </p:nvPicPr>
        <p:blipFill>
          <a:blip r:embed="rId2"/>
          <a:stretch>
            <a:fillRect/>
          </a:stretch>
        </p:blipFill>
        <p:spPr>
          <a:xfrm>
            <a:off x="235040" y="5263346"/>
            <a:ext cx="1773533" cy="851513"/>
          </a:xfrm>
          <a:prstGeom prst="rect">
            <a:avLst/>
          </a:prstGeom>
        </p:spPr>
      </p:pic>
      <p:pic>
        <p:nvPicPr>
          <p:cNvPr id="17" name="Picture 16" descr="Logo&#10;&#10;Description automatically generated">
            <a:extLst>
              <a:ext uri="{FF2B5EF4-FFF2-40B4-BE49-F238E27FC236}">
                <a16:creationId xmlns:a16="http://schemas.microsoft.com/office/drawing/2014/main" id="{5E3D7DB6-1A55-48A6-AC04-74A67946C403}"/>
              </a:ext>
            </a:extLst>
          </p:cNvPr>
          <p:cNvPicPr>
            <a:picLocks noChangeAspect="1"/>
          </p:cNvPicPr>
          <p:nvPr/>
        </p:nvPicPr>
        <p:blipFill rotWithShape="1">
          <a:blip r:embed="rId3"/>
          <a:srcRect b="9723"/>
          <a:stretch/>
        </p:blipFill>
        <p:spPr>
          <a:xfrm>
            <a:off x="359761" y="6306419"/>
            <a:ext cx="1234774" cy="1114722"/>
          </a:xfrm>
          <a:prstGeom prst="rect">
            <a:avLst/>
          </a:prstGeom>
        </p:spPr>
      </p:pic>
    </p:spTree>
    <p:extLst>
      <p:ext uri="{BB962C8B-B14F-4D97-AF65-F5344CB8AC3E}">
        <p14:creationId xmlns:p14="http://schemas.microsoft.com/office/powerpoint/2010/main" val="3362324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All about me… </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015663"/>
          </a:xfrm>
          <a:prstGeom prst="rect">
            <a:avLst/>
          </a:prstGeom>
          <a:noFill/>
        </p:spPr>
        <p:txBody>
          <a:bodyPr wrap="square" rtlCol="0">
            <a:spAutoFit/>
          </a:bodyPr>
          <a:lstStyle/>
          <a:p>
            <a:pPr algn="ctr"/>
            <a:r>
              <a:rPr lang="en-US" sz="2000" dirty="0">
                <a:latin typeface="Century Gothic" panose="020B0502020202020204" pitchFamily="34" charset="0"/>
              </a:rPr>
              <a:t>We are all special in our own way. This page is to find out about your personality, opinions and all about you!  </a:t>
            </a:r>
          </a:p>
        </p:txBody>
      </p:sp>
      <p:sp>
        <p:nvSpPr>
          <p:cNvPr id="3" name="Rounded Rectangle 2">
            <a:extLst>
              <a:ext uri="{FF2B5EF4-FFF2-40B4-BE49-F238E27FC236}">
                <a16:creationId xmlns:a16="http://schemas.microsoft.com/office/drawing/2014/main" id="{20A8D1AC-5C08-6C48-AA47-E95D6E435CD3}"/>
              </a:ext>
            </a:extLst>
          </p:cNvPr>
          <p:cNvSpPr/>
          <p:nvPr/>
        </p:nvSpPr>
        <p:spPr>
          <a:xfrm>
            <a:off x="291847" y="2086535"/>
            <a:ext cx="5038436" cy="1658933"/>
          </a:xfrm>
          <a:prstGeom prst="roundRect">
            <a:avLst/>
          </a:prstGeom>
          <a:solidFill>
            <a:schemeClr val="bg1"/>
          </a:solidFill>
          <a:ln w="38100">
            <a:solidFill>
              <a:srgbClr val="D1B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2BADB110-F063-0247-BA80-E8AB2AEED4E1}"/>
              </a:ext>
            </a:extLst>
          </p:cNvPr>
          <p:cNvSpPr txBox="1"/>
          <p:nvPr/>
        </p:nvSpPr>
        <p:spPr>
          <a:xfrm>
            <a:off x="412337" y="2086535"/>
            <a:ext cx="4404989" cy="369332"/>
          </a:xfrm>
          <a:prstGeom prst="rect">
            <a:avLst/>
          </a:prstGeom>
          <a:noFill/>
        </p:spPr>
        <p:txBody>
          <a:bodyPr wrap="square" rtlCol="0">
            <a:spAutoFit/>
          </a:bodyPr>
          <a:lstStyle/>
          <a:p>
            <a:r>
              <a:rPr lang="en-US" dirty="0">
                <a:latin typeface="Century Gothic" panose="020B0502020202020204" pitchFamily="34" charset="0"/>
              </a:rPr>
              <a:t>My favourite things are:</a:t>
            </a:r>
          </a:p>
        </p:txBody>
      </p:sp>
      <p:sp>
        <p:nvSpPr>
          <p:cNvPr id="15" name="Rounded Rectangle 14">
            <a:extLst>
              <a:ext uri="{FF2B5EF4-FFF2-40B4-BE49-F238E27FC236}">
                <a16:creationId xmlns:a16="http://schemas.microsoft.com/office/drawing/2014/main" id="{BA4B9A58-FC4C-2C46-A122-0F3C54B5CB28}"/>
              </a:ext>
            </a:extLst>
          </p:cNvPr>
          <p:cNvSpPr/>
          <p:nvPr/>
        </p:nvSpPr>
        <p:spPr>
          <a:xfrm>
            <a:off x="1717288" y="3899506"/>
            <a:ext cx="4914399" cy="1798767"/>
          </a:xfrm>
          <a:prstGeom prst="roundRect">
            <a:avLst/>
          </a:prstGeom>
          <a:solidFill>
            <a:schemeClr val="bg1"/>
          </a:solidFill>
          <a:ln w="3810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506BBBC8-1495-914A-B3F0-945D9C6E11CF}"/>
              </a:ext>
            </a:extLst>
          </p:cNvPr>
          <p:cNvSpPr txBox="1"/>
          <p:nvPr/>
        </p:nvSpPr>
        <p:spPr>
          <a:xfrm>
            <a:off x="1806498" y="3931746"/>
            <a:ext cx="4404989" cy="369332"/>
          </a:xfrm>
          <a:prstGeom prst="rect">
            <a:avLst/>
          </a:prstGeom>
          <a:noFill/>
        </p:spPr>
        <p:txBody>
          <a:bodyPr wrap="square" rtlCol="0">
            <a:spAutoFit/>
          </a:bodyPr>
          <a:lstStyle/>
          <a:p>
            <a:r>
              <a:rPr lang="en-US" dirty="0">
                <a:latin typeface="Century Gothic" panose="020B0502020202020204" pitchFamily="34" charset="0"/>
              </a:rPr>
              <a:t>I am good at:</a:t>
            </a:r>
          </a:p>
        </p:txBody>
      </p:sp>
      <p:sp>
        <p:nvSpPr>
          <p:cNvPr id="17" name="Rounded Rectangle 16">
            <a:extLst>
              <a:ext uri="{FF2B5EF4-FFF2-40B4-BE49-F238E27FC236}">
                <a16:creationId xmlns:a16="http://schemas.microsoft.com/office/drawing/2014/main" id="{D96F50C0-CEE3-0043-A015-51C5CEC1D154}"/>
              </a:ext>
            </a:extLst>
          </p:cNvPr>
          <p:cNvSpPr/>
          <p:nvPr/>
        </p:nvSpPr>
        <p:spPr>
          <a:xfrm>
            <a:off x="157860" y="5871808"/>
            <a:ext cx="5406599" cy="1722172"/>
          </a:xfrm>
          <a:prstGeom prst="roundRect">
            <a:avLst/>
          </a:prstGeom>
          <a:solidFill>
            <a:schemeClr val="bg1"/>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6756835-6A20-F045-991B-A7071254A73E}"/>
              </a:ext>
            </a:extLst>
          </p:cNvPr>
          <p:cNvSpPr txBox="1"/>
          <p:nvPr/>
        </p:nvSpPr>
        <p:spPr>
          <a:xfrm>
            <a:off x="291847" y="5893615"/>
            <a:ext cx="4404989" cy="369332"/>
          </a:xfrm>
          <a:prstGeom prst="rect">
            <a:avLst/>
          </a:prstGeom>
          <a:noFill/>
        </p:spPr>
        <p:txBody>
          <a:bodyPr wrap="square" rtlCol="0">
            <a:spAutoFit/>
          </a:bodyPr>
          <a:lstStyle/>
          <a:p>
            <a:r>
              <a:rPr lang="en-US" dirty="0">
                <a:latin typeface="Century Gothic" panose="020B0502020202020204" pitchFamily="34" charset="0"/>
              </a:rPr>
              <a:t>Things I find difficult are: </a:t>
            </a:r>
          </a:p>
        </p:txBody>
      </p:sp>
      <p:sp>
        <p:nvSpPr>
          <p:cNvPr id="19" name="Rounded Rectangle 18">
            <a:extLst>
              <a:ext uri="{FF2B5EF4-FFF2-40B4-BE49-F238E27FC236}">
                <a16:creationId xmlns:a16="http://schemas.microsoft.com/office/drawing/2014/main" id="{EC946F63-EE6C-2849-8E2D-57BDE1CA5DEE}"/>
              </a:ext>
            </a:extLst>
          </p:cNvPr>
          <p:cNvSpPr/>
          <p:nvPr/>
        </p:nvSpPr>
        <p:spPr>
          <a:xfrm>
            <a:off x="1717288" y="7800968"/>
            <a:ext cx="4914399" cy="1798767"/>
          </a:xfrm>
          <a:prstGeom prst="roundRect">
            <a:avLst/>
          </a:prstGeom>
          <a:solidFill>
            <a:schemeClr val="bg1"/>
          </a:solid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AAFB834A-7DDF-6F45-840E-0D435C956577}"/>
              </a:ext>
            </a:extLst>
          </p:cNvPr>
          <p:cNvSpPr txBox="1"/>
          <p:nvPr/>
        </p:nvSpPr>
        <p:spPr>
          <a:xfrm>
            <a:off x="1806498" y="7839364"/>
            <a:ext cx="4404989" cy="369332"/>
          </a:xfrm>
          <a:prstGeom prst="rect">
            <a:avLst/>
          </a:prstGeom>
          <a:noFill/>
        </p:spPr>
        <p:txBody>
          <a:bodyPr wrap="square" rtlCol="0">
            <a:spAutoFit/>
          </a:bodyPr>
          <a:lstStyle/>
          <a:p>
            <a:r>
              <a:rPr lang="en-US" dirty="0">
                <a:latin typeface="Century Gothic" panose="020B0502020202020204" pitchFamily="34" charset="0"/>
              </a:rPr>
              <a:t>Words that describe me:</a:t>
            </a:r>
          </a:p>
        </p:txBody>
      </p:sp>
      <p:sp>
        <p:nvSpPr>
          <p:cNvPr id="6" name="4-Point Star 5">
            <a:extLst>
              <a:ext uri="{FF2B5EF4-FFF2-40B4-BE49-F238E27FC236}">
                <a16:creationId xmlns:a16="http://schemas.microsoft.com/office/drawing/2014/main" id="{97306207-D0FE-4949-9AC2-83FD4755EC7E}"/>
              </a:ext>
            </a:extLst>
          </p:cNvPr>
          <p:cNvSpPr/>
          <p:nvPr/>
        </p:nvSpPr>
        <p:spPr>
          <a:xfrm>
            <a:off x="5451725" y="2927779"/>
            <a:ext cx="647028" cy="829467"/>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4-Point Star 20">
            <a:extLst>
              <a:ext uri="{FF2B5EF4-FFF2-40B4-BE49-F238E27FC236}">
                <a16:creationId xmlns:a16="http://schemas.microsoft.com/office/drawing/2014/main" id="{838A4389-1206-894B-A12D-3720434172E0}"/>
              </a:ext>
            </a:extLst>
          </p:cNvPr>
          <p:cNvSpPr/>
          <p:nvPr/>
        </p:nvSpPr>
        <p:spPr>
          <a:xfrm>
            <a:off x="5654229" y="6820358"/>
            <a:ext cx="647028" cy="829467"/>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4-Point Star 21">
            <a:extLst>
              <a:ext uri="{FF2B5EF4-FFF2-40B4-BE49-F238E27FC236}">
                <a16:creationId xmlns:a16="http://schemas.microsoft.com/office/drawing/2014/main" id="{91F44CFD-67A6-1141-9A8E-8B8D7E938BAE}"/>
              </a:ext>
            </a:extLst>
          </p:cNvPr>
          <p:cNvSpPr/>
          <p:nvPr/>
        </p:nvSpPr>
        <p:spPr>
          <a:xfrm>
            <a:off x="1043786" y="4934644"/>
            <a:ext cx="647028" cy="829467"/>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4-Point Star 22">
            <a:extLst>
              <a:ext uri="{FF2B5EF4-FFF2-40B4-BE49-F238E27FC236}">
                <a16:creationId xmlns:a16="http://schemas.microsoft.com/office/drawing/2014/main" id="{1C4A297F-9268-7741-B77D-F9427DF8FDBF}"/>
              </a:ext>
            </a:extLst>
          </p:cNvPr>
          <p:cNvSpPr/>
          <p:nvPr/>
        </p:nvSpPr>
        <p:spPr>
          <a:xfrm>
            <a:off x="1007197" y="8958491"/>
            <a:ext cx="647028" cy="829467"/>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3097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411828" y="140993"/>
            <a:ext cx="6339839" cy="1077218"/>
          </a:xfrm>
          <a:prstGeom prst="rect">
            <a:avLst/>
          </a:prstGeom>
          <a:noFill/>
        </p:spPr>
        <p:txBody>
          <a:bodyPr wrap="square" rtlCol="0">
            <a:spAutoFit/>
          </a:bodyPr>
          <a:lstStyle/>
          <a:p>
            <a:pPr algn="ctr"/>
            <a:r>
              <a:rPr lang="en-US" sz="3200" b="1" dirty="0">
                <a:latin typeface="Century Gothic" panose="020B0502020202020204" pitchFamily="34" charset="0"/>
              </a:rPr>
              <a:t>What I’m looking forward to this year…</a:t>
            </a:r>
          </a:p>
        </p:txBody>
      </p:sp>
      <p:sp>
        <p:nvSpPr>
          <p:cNvPr id="7" name="4-Point Star 6">
            <a:extLst>
              <a:ext uri="{FF2B5EF4-FFF2-40B4-BE49-F238E27FC236}">
                <a16:creationId xmlns:a16="http://schemas.microsoft.com/office/drawing/2014/main" id="{56F33E7A-9217-3F45-9454-AF1746DD293C}"/>
              </a:ext>
            </a:extLst>
          </p:cNvPr>
          <p:cNvSpPr/>
          <p:nvPr/>
        </p:nvSpPr>
        <p:spPr>
          <a:xfrm>
            <a:off x="148266" y="2062410"/>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37D66A1-08BF-AB4C-8223-76E4DC285BC5}"/>
              </a:ext>
            </a:extLst>
          </p:cNvPr>
          <p:cNvSpPr txBox="1"/>
          <p:nvPr/>
        </p:nvSpPr>
        <p:spPr>
          <a:xfrm>
            <a:off x="411827" y="1218211"/>
            <a:ext cx="6339839" cy="1323439"/>
          </a:xfrm>
          <a:prstGeom prst="rect">
            <a:avLst/>
          </a:prstGeom>
          <a:noFill/>
        </p:spPr>
        <p:txBody>
          <a:bodyPr wrap="square" rtlCol="0">
            <a:spAutoFit/>
          </a:bodyPr>
          <a:lstStyle/>
          <a:p>
            <a:pPr algn="ctr"/>
            <a:r>
              <a:rPr lang="en-US" sz="2000" dirty="0">
                <a:latin typeface="Century Gothic" panose="020B0502020202020204" pitchFamily="34" charset="0"/>
              </a:rPr>
              <a:t>Write down three things that you are looking forward to doing this school year. This could be learning a new subject, seeing your classmates again or improving a skill!</a:t>
            </a:r>
          </a:p>
        </p:txBody>
      </p:sp>
      <p:sp>
        <p:nvSpPr>
          <p:cNvPr id="3" name="12-Point Star 2">
            <a:extLst>
              <a:ext uri="{FF2B5EF4-FFF2-40B4-BE49-F238E27FC236}">
                <a16:creationId xmlns:a16="http://schemas.microsoft.com/office/drawing/2014/main" id="{05A05213-64BC-E64D-9247-6E312613A50F}"/>
              </a:ext>
            </a:extLst>
          </p:cNvPr>
          <p:cNvSpPr/>
          <p:nvPr/>
        </p:nvSpPr>
        <p:spPr>
          <a:xfrm>
            <a:off x="148266" y="2479312"/>
            <a:ext cx="3750874" cy="3411936"/>
          </a:xfrm>
          <a:prstGeom prst="star12">
            <a:avLst/>
          </a:prstGeom>
          <a:solidFill>
            <a:schemeClr val="bg1"/>
          </a:solidFill>
          <a:ln w="57150">
            <a:solidFill>
              <a:srgbClr val="D1B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12-Point Star 9">
            <a:extLst>
              <a:ext uri="{FF2B5EF4-FFF2-40B4-BE49-F238E27FC236}">
                <a16:creationId xmlns:a16="http://schemas.microsoft.com/office/drawing/2014/main" id="{8456CF27-FF90-5740-9A2E-43BDBEEF60BE}"/>
              </a:ext>
            </a:extLst>
          </p:cNvPr>
          <p:cNvSpPr/>
          <p:nvPr/>
        </p:nvSpPr>
        <p:spPr>
          <a:xfrm>
            <a:off x="3148355" y="4419333"/>
            <a:ext cx="3709645" cy="3465210"/>
          </a:xfrm>
          <a:prstGeom prst="star12">
            <a:avLst/>
          </a:prstGeom>
          <a:solidFill>
            <a:schemeClr val="bg1"/>
          </a:solidFill>
          <a:ln w="57150">
            <a:solidFill>
              <a:srgbClr val="D1B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12-Point Star 10">
            <a:extLst>
              <a:ext uri="{FF2B5EF4-FFF2-40B4-BE49-F238E27FC236}">
                <a16:creationId xmlns:a16="http://schemas.microsoft.com/office/drawing/2014/main" id="{E32015CB-09E0-4F46-B234-6176E5858A97}"/>
              </a:ext>
            </a:extLst>
          </p:cNvPr>
          <p:cNvSpPr/>
          <p:nvPr/>
        </p:nvSpPr>
        <p:spPr>
          <a:xfrm rot="740575">
            <a:off x="136902" y="6077832"/>
            <a:ext cx="3610449" cy="3610610"/>
          </a:xfrm>
          <a:prstGeom prst="star12">
            <a:avLst/>
          </a:prstGeom>
          <a:solidFill>
            <a:schemeClr val="bg1"/>
          </a:solidFill>
          <a:ln w="57150">
            <a:solidFill>
              <a:srgbClr val="D1B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4-Point Star 11">
            <a:extLst>
              <a:ext uri="{FF2B5EF4-FFF2-40B4-BE49-F238E27FC236}">
                <a16:creationId xmlns:a16="http://schemas.microsoft.com/office/drawing/2014/main" id="{B624609D-2C37-574E-9B44-C2DBD38E4DB7}"/>
              </a:ext>
            </a:extLst>
          </p:cNvPr>
          <p:cNvSpPr/>
          <p:nvPr/>
        </p:nvSpPr>
        <p:spPr>
          <a:xfrm>
            <a:off x="6011353" y="4185280"/>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4-Point Star 12">
            <a:extLst>
              <a:ext uri="{FF2B5EF4-FFF2-40B4-BE49-F238E27FC236}">
                <a16:creationId xmlns:a16="http://schemas.microsoft.com/office/drawing/2014/main" id="{D555F0E3-F6A1-2241-804A-6F144CE84E76}"/>
              </a:ext>
            </a:extLst>
          </p:cNvPr>
          <p:cNvSpPr/>
          <p:nvPr/>
        </p:nvSpPr>
        <p:spPr>
          <a:xfrm>
            <a:off x="3899140" y="7883137"/>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8583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My Worry Buster!</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323439"/>
          </a:xfrm>
          <a:prstGeom prst="rect">
            <a:avLst/>
          </a:prstGeom>
          <a:noFill/>
        </p:spPr>
        <p:txBody>
          <a:bodyPr wrap="square" rtlCol="0">
            <a:spAutoFit/>
          </a:bodyPr>
          <a:lstStyle/>
          <a:p>
            <a:pPr algn="ctr"/>
            <a:r>
              <a:rPr lang="en-US" sz="2000" dirty="0">
                <a:latin typeface="Century Gothic" panose="020B0502020202020204" pitchFamily="34" charset="0"/>
              </a:rPr>
              <a:t>Write down some of the worries you have about coming back to school. Next to each worry, think about how you can cope with the worry, or a create a solution to the problem. </a:t>
            </a:r>
          </a:p>
        </p:txBody>
      </p:sp>
      <p:sp>
        <p:nvSpPr>
          <p:cNvPr id="2" name="Cloud Callout 1">
            <a:extLst>
              <a:ext uri="{FF2B5EF4-FFF2-40B4-BE49-F238E27FC236}">
                <a16:creationId xmlns:a16="http://schemas.microsoft.com/office/drawing/2014/main" id="{28DB82F1-EA1B-7B43-9A52-E39823BF67F5}"/>
              </a:ext>
            </a:extLst>
          </p:cNvPr>
          <p:cNvSpPr/>
          <p:nvPr/>
        </p:nvSpPr>
        <p:spPr>
          <a:xfrm>
            <a:off x="291848" y="2419350"/>
            <a:ext cx="3733800" cy="2571750"/>
          </a:xfrm>
          <a:prstGeom prst="cloudCallout">
            <a:avLst>
              <a:gd name="adj1" fmla="val -50935"/>
              <a:gd name="adj2" fmla="val -66670"/>
            </a:avLst>
          </a:prstGeom>
          <a:solidFill>
            <a:schemeClr val="bg1"/>
          </a:solid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loud Callout 9">
            <a:extLst>
              <a:ext uri="{FF2B5EF4-FFF2-40B4-BE49-F238E27FC236}">
                <a16:creationId xmlns:a16="http://schemas.microsoft.com/office/drawing/2014/main" id="{0E7F8031-F8F4-D345-945A-377BC35ED3C1}"/>
              </a:ext>
            </a:extLst>
          </p:cNvPr>
          <p:cNvSpPr/>
          <p:nvPr/>
        </p:nvSpPr>
        <p:spPr>
          <a:xfrm>
            <a:off x="2774730" y="4648200"/>
            <a:ext cx="3856956" cy="2571750"/>
          </a:xfrm>
          <a:prstGeom prst="cloudCallout">
            <a:avLst>
              <a:gd name="adj1" fmla="val 64825"/>
              <a:gd name="adj2" fmla="val 53483"/>
            </a:avLst>
          </a:prstGeom>
          <a:solidFill>
            <a:schemeClr val="bg1"/>
          </a:solidFill>
          <a:ln w="38100">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loud Callout 10">
            <a:extLst>
              <a:ext uri="{FF2B5EF4-FFF2-40B4-BE49-F238E27FC236}">
                <a16:creationId xmlns:a16="http://schemas.microsoft.com/office/drawing/2014/main" id="{A2C1B914-F744-1043-894F-8DB2FD6F2AB3}"/>
              </a:ext>
            </a:extLst>
          </p:cNvPr>
          <p:cNvSpPr/>
          <p:nvPr/>
        </p:nvSpPr>
        <p:spPr>
          <a:xfrm>
            <a:off x="291848" y="7219950"/>
            <a:ext cx="3733800" cy="2571750"/>
          </a:xfrm>
          <a:prstGeom prst="cloudCallout">
            <a:avLst>
              <a:gd name="adj1" fmla="val -69021"/>
              <a:gd name="adj2" fmla="val 53585"/>
            </a:avLst>
          </a:prstGeom>
          <a:solidFill>
            <a:schemeClr val="bg1"/>
          </a:solid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2155C14-DA84-E243-A66A-6009C290192A}"/>
              </a:ext>
            </a:extLst>
          </p:cNvPr>
          <p:cNvSpPr txBox="1"/>
          <p:nvPr/>
        </p:nvSpPr>
        <p:spPr>
          <a:xfrm>
            <a:off x="4330448" y="2381571"/>
            <a:ext cx="2301239" cy="2031325"/>
          </a:xfrm>
          <a:prstGeom prst="rect">
            <a:avLst/>
          </a:prstGeom>
          <a:solidFill>
            <a:schemeClr val="bg1"/>
          </a:solidFill>
          <a:ln w="38100">
            <a:solidFill>
              <a:schemeClr val="bg1">
                <a:lumMod val="6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p:txBody>
      </p:sp>
      <p:sp>
        <p:nvSpPr>
          <p:cNvPr id="13" name="TextBox 12">
            <a:extLst>
              <a:ext uri="{FF2B5EF4-FFF2-40B4-BE49-F238E27FC236}">
                <a16:creationId xmlns:a16="http://schemas.microsoft.com/office/drawing/2014/main" id="{450E0966-125C-F645-9A3A-BF9A101A7A01}"/>
              </a:ext>
            </a:extLst>
          </p:cNvPr>
          <p:cNvSpPr txBox="1"/>
          <p:nvPr/>
        </p:nvSpPr>
        <p:spPr>
          <a:xfrm>
            <a:off x="4330447" y="7490162"/>
            <a:ext cx="2301239" cy="2031325"/>
          </a:xfrm>
          <a:prstGeom prst="rect">
            <a:avLst/>
          </a:prstGeom>
          <a:solidFill>
            <a:schemeClr val="bg1"/>
          </a:solidFill>
          <a:ln w="38100">
            <a:solidFill>
              <a:schemeClr val="bg1">
                <a:lumMod val="6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p:txBody>
      </p:sp>
      <p:sp>
        <p:nvSpPr>
          <p:cNvPr id="14" name="TextBox 13">
            <a:extLst>
              <a:ext uri="{FF2B5EF4-FFF2-40B4-BE49-F238E27FC236}">
                <a16:creationId xmlns:a16="http://schemas.microsoft.com/office/drawing/2014/main" id="{700C4C9C-399D-1E49-AB39-DB886117F12E}"/>
              </a:ext>
            </a:extLst>
          </p:cNvPr>
          <p:cNvSpPr txBox="1"/>
          <p:nvPr/>
        </p:nvSpPr>
        <p:spPr>
          <a:xfrm>
            <a:off x="291641" y="5089862"/>
            <a:ext cx="2301239" cy="2031325"/>
          </a:xfrm>
          <a:prstGeom prst="rect">
            <a:avLst/>
          </a:prstGeom>
          <a:solidFill>
            <a:schemeClr val="bg1"/>
          </a:solidFill>
          <a:ln w="38100">
            <a:solidFill>
              <a:schemeClr val="bg1">
                <a:lumMod val="65000"/>
              </a:schemeClr>
            </a:solidFill>
          </a:ln>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80716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7" y="238053"/>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This school year… </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938992"/>
          </a:xfrm>
          <a:prstGeom prst="rect">
            <a:avLst/>
          </a:prstGeom>
          <a:noFill/>
        </p:spPr>
        <p:txBody>
          <a:bodyPr wrap="square" rtlCol="0">
            <a:spAutoFit/>
          </a:bodyPr>
          <a:lstStyle/>
          <a:p>
            <a:pPr algn="ctr"/>
            <a:r>
              <a:rPr lang="en-US" sz="2000" dirty="0">
                <a:latin typeface="Century Gothic" panose="020B0502020202020204" pitchFamily="34" charset="0"/>
              </a:rPr>
              <a:t>Think about this school year, what are three things you want to achieve this year? This doesn’t have to be to do with your school work. Then think about how you will </a:t>
            </a:r>
            <a:r>
              <a:rPr lang="en-US" sz="2000" dirty="0">
                <a:solidFill>
                  <a:schemeClr val="accent2">
                    <a:lumMod val="60000"/>
                    <a:lumOff val="40000"/>
                  </a:schemeClr>
                </a:solidFill>
                <a:latin typeface="Century Gothic" panose="020B0502020202020204" pitchFamily="34" charset="0"/>
              </a:rPr>
              <a:t>achieve this. </a:t>
            </a:r>
          </a:p>
          <a:p>
            <a:pPr algn="ctr"/>
            <a:r>
              <a:rPr lang="en-US" sz="2000" dirty="0">
                <a:latin typeface="Century Gothic" panose="020B0502020202020204" pitchFamily="34" charset="0"/>
              </a:rPr>
              <a:t>e.g. I want to run faster SO I will practice every day and work hard in P.E.</a:t>
            </a:r>
            <a:endParaRPr lang="en-US" dirty="0">
              <a:latin typeface="Century Gothic" panose="020B0502020202020204" pitchFamily="34" charset="0"/>
            </a:endParaRPr>
          </a:p>
        </p:txBody>
      </p:sp>
      <p:sp>
        <p:nvSpPr>
          <p:cNvPr id="6" name="7-Point Star 5">
            <a:extLst>
              <a:ext uri="{FF2B5EF4-FFF2-40B4-BE49-F238E27FC236}">
                <a16:creationId xmlns:a16="http://schemas.microsoft.com/office/drawing/2014/main" id="{C09B1EC7-DDC8-EA48-A687-1014804F72F9}"/>
              </a:ext>
            </a:extLst>
          </p:cNvPr>
          <p:cNvSpPr/>
          <p:nvPr/>
        </p:nvSpPr>
        <p:spPr>
          <a:xfrm>
            <a:off x="4762500" y="3797300"/>
            <a:ext cx="1981200" cy="1879600"/>
          </a:xfrm>
          <a:prstGeom prst="star7">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7-Point Star 13">
            <a:extLst>
              <a:ext uri="{FF2B5EF4-FFF2-40B4-BE49-F238E27FC236}">
                <a16:creationId xmlns:a16="http://schemas.microsoft.com/office/drawing/2014/main" id="{9EFB1640-F5BA-0A45-B57C-DFAA927F3A37}"/>
              </a:ext>
            </a:extLst>
          </p:cNvPr>
          <p:cNvSpPr/>
          <p:nvPr/>
        </p:nvSpPr>
        <p:spPr>
          <a:xfrm>
            <a:off x="101600" y="6293131"/>
            <a:ext cx="1981200" cy="1879600"/>
          </a:xfrm>
          <a:prstGeom prst="star7">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7-Point Star 14">
            <a:extLst>
              <a:ext uri="{FF2B5EF4-FFF2-40B4-BE49-F238E27FC236}">
                <a16:creationId xmlns:a16="http://schemas.microsoft.com/office/drawing/2014/main" id="{59E08FCC-81D2-7E46-9C54-8C1C8BB194B4}"/>
              </a:ext>
            </a:extLst>
          </p:cNvPr>
          <p:cNvSpPr/>
          <p:nvPr/>
        </p:nvSpPr>
        <p:spPr>
          <a:xfrm>
            <a:off x="4940046" y="8172731"/>
            <a:ext cx="1727200" cy="1653827"/>
          </a:xfrm>
          <a:prstGeom prst="star7">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DD768305-8870-4144-9155-633509E863F9}"/>
              </a:ext>
            </a:extLst>
          </p:cNvPr>
          <p:cNvSpPr/>
          <p:nvPr/>
        </p:nvSpPr>
        <p:spPr>
          <a:xfrm>
            <a:off x="291847" y="2914783"/>
            <a:ext cx="5042153" cy="2101717"/>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F7FC8B10-5618-B644-B286-398DD056C069}"/>
              </a:ext>
            </a:extLst>
          </p:cNvPr>
          <p:cNvSpPr/>
          <p:nvPr/>
        </p:nvSpPr>
        <p:spPr>
          <a:xfrm>
            <a:off x="1270001" y="5242273"/>
            <a:ext cx="5078918" cy="2101717"/>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extLst>
              <a:ext uri="{FF2B5EF4-FFF2-40B4-BE49-F238E27FC236}">
                <a16:creationId xmlns:a16="http://schemas.microsoft.com/office/drawing/2014/main" id="{4A3873AE-2F8C-824D-A3EC-3DDA851643AF}"/>
              </a:ext>
            </a:extLst>
          </p:cNvPr>
          <p:cNvSpPr/>
          <p:nvPr/>
        </p:nvSpPr>
        <p:spPr>
          <a:xfrm>
            <a:off x="291846" y="7569763"/>
            <a:ext cx="5321554" cy="2101717"/>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4947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How am I feeling?</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846659"/>
          </a:xfrm>
          <a:prstGeom prst="rect">
            <a:avLst/>
          </a:prstGeom>
          <a:noFill/>
        </p:spPr>
        <p:txBody>
          <a:bodyPr wrap="square" rtlCol="0">
            <a:spAutoFit/>
          </a:bodyPr>
          <a:lstStyle/>
          <a:p>
            <a:pPr algn="ctr"/>
            <a:r>
              <a:rPr lang="en-US" sz="2000" dirty="0">
                <a:latin typeface="Century Gothic" panose="020B0502020202020204" pitchFamily="34" charset="0"/>
              </a:rPr>
              <a:t>In this box, you can draw how you are feeling. You can draw your emotions through the weather. </a:t>
            </a:r>
          </a:p>
          <a:p>
            <a:pPr algn="ctr"/>
            <a:r>
              <a:rPr lang="en-US" dirty="0">
                <a:latin typeface="Century Gothic" panose="020B0502020202020204" pitchFamily="34" charset="0"/>
              </a:rPr>
              <a:t>e.g. if you are happy but nervous, it might be sunny and cloudy. If you are worried and sad, it could be raining and stormy. </a:t>
            </a:r>
            <a:endParaRPr lang="en-US" sz="1600" dirty="0">
              <a:latin typeface="Century Gothic" panose="020B0502020202020204" pitchFamily="34" charset="0"/>
            </a:endParaRPr>
          </a:p>
        </p:txBody>
      </p:sp>
      <p:sp>
        <p:nvSpPr>
          <p:cNvPr id="11" name="TextBox 10">
            <a:extLst>
              <a:ext uri="{FF2B5EF4-FFF2-40B4-BE49-F238E27FC236}">
                <a16:creationId xmlns:a16="http://schemas.microsoft.com/office/drawing/2014/main" id="{F7004EF0-1D4F-7546-A22A-D344CC838E09}"/>
              </a:ext>
            </a:extLst>
          </p:cNvPr>
          <p:cNvSpPr txBox="1"/>
          <p:nvPr/>
        </p:nvSpPr>
        <p:spPr>
          <a:xfrm>
            <a:off x="587981" y="8944235"/>
            <a:ext cx="4404989" cy="646331"/>
          </a:xfrm>
          <a:prstGeom prst="rect">
            <a:avLst/>
          </a:prstGeom>
          <a:noFill/>
        </p:spPr>
        <p:txBody>
          <a:bodyPr wrap="square" rtlCol="0">
            <a:spAutoFit/>
          </a:bodyPr>
          <a:lstStyle/>
          <a:p>
            <a:r>
              <a:rPr lang="en-US" dirty="0">
                <a:latin typeface="Century Gothic" panose="020B0502020202020204" pitchFamily="34" charset="0"/>
              </a:rPr>
              <a:t>If you weather is bad, think about ways you can bring out the sun!</a:t>
            </a:r>
          </a:p>
        </p:txBody>
      </p:sp>
      <p:sp>
        <p:nvSpPr>
          <p:cNvPr id="2" name="Cloud 1">
            <a:extLst>
              <a:ext uri="{FF2B5EF4-FFF2-40B4-BE49-F238E27FC236}">
                <a16:creationId xmlns:a16="http://schemas.microsoft.com/office/drawing/2014/main" id="{974024DB-ADF1-4048-A5CE-754F8E5A4451}"/>
              </a:ext>
            </a:extLst>
          </p:cNvPr>
          <p:cNvSpPr/>
          <p:nvPr/>
        </p:nvSpPr>
        <p:spPr>
          <a:xfrm>
            <a:off x="4542644" y="8550695"/>
            <a:ext cx="2089043" cy="1057124"/>
          </a:xfrm>
          <a:prstGeom prst="cloud">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un 5">
            <a:extLst>
              <a:ext uri="{FF2B5EF4-FFF2-40B4-BE49-F238E27FC236}">
                <a16:creationId xmlns:a16="http://schemas.microsoft.com/office/drawing/2014/main" id="{8F7C468A-FAFB-064D-B81A-679338F4092C}"/>
              </a:ext>
            </a:extLst>
          </p:cNvPr>
          <p:cNvSpPr/>
          <p:nvPr/>
        </p:nvSpPr>
        <p:spPr>
          <a:xfrm>
            <a:off x="0" y="2500039"/>
            <a:ext cx="1674975" cy="1471192"/>
          </a:xfrm>
          <a:prstGeom prst="sun">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ightning Bolt 6">
            <a:extLst>
              <a:ext uri="{FF2B5EF4-FFF2-40B4-BE49-F238E27FC236}">
                <a16:creationId xmlns:a16="http://schemas.microsoft.com/office/drawing/2014/main" id="{42AC701D-7BED-AE44-996E-A4EFF67C8ED6}"/>
              </a:ext>
            </a:extLst>
          </p:cNvPr>
          <p:cNvSpPr/>
          <p:nvPr/>
        </p:nvSpPr>
        <p:spPr>
          <a:xfrm>
            <a:off x="5473688" y="2489809"/>
            <a:ext cx="1318601" cy="1086928"/>
          </a:xfrm>
          <a:prstGeom prst="lightningBol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DD768305-8870-4144-9155-633509E863F9}"/>
              </a:ext>
            </a:extLst>
          </p:cNvPr>
          <p:cNvSpPr/>
          <p:nvPr/>
        </p:nvSpPr>
        <p:spPr>
          <a:xfrm>
            <a:off x="463590" y="2868496"/>
            <a:ext cx="5996354" cy="6011752"/>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8243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What kind of friend am I?</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719160"/>
            <a:ext cx="6339839" cy="1323439"/>
          </a:xfrm>
          <a:prstGeom prst="rect">
            <a:avLst/>
          </a:prstGeom>
          <a:noFill/>
        </p:spPr>
        <p:txBody>
          <a:bodyPr wrap="square" rtlCol="0">
            <a:spAutoFit/>
          </a:bodyPr>
          <a:lstStyle/>
          <a:p>
            <a:pPr algn="ctr"/>
            <a:r>
              <a:rPr lang="en-US" sz="2000" dirty="0">
                <a:latin typeface="Century Gothic" panose="020B0502020202020204" pitchFamily="34" charset="0"/>
              </a:rPr>
              <a:t>Remembering all the ways you are a brilliant friend will boost your </a:t>
            </a:r>
            <a:r>
              <a:rPr lang="en-US" sz="2000" dirty="0">
                <a:solidFill>
                  <a:schemeClr val="accent6">
                    <a:lumMod val="60000"/>
                    <a:lumOff val="40000"/>
                  </a:schemeClr>
                </a:solidFill>
                <a:latin typeface="Century Gothic" panose="020B0502020202020204" pitchFamily="34" charset="0"/>
              </a:rPr>
              <a:t>self-esteem. </a:t>
            </a:r>
            <a:r>
              <a:rPr lang="en-US" sz="2000" dirty="0">
                <a:latin typeface="Century Gothic" panose="020B0502020202020204" pitchFamily="34" charset="0"/>
              </a:rPr>
              <a:t>In each of the stars below, write one way you are a great friend. </a:t>
            </a:r>
          </a:p>
          <a:p>
            <a:pPr algn="ctr"/>
            <a:r>
              <a:rPr lang="en-US" sz="2000" dirty="0">
                <a:latin typeface="Century Gothic" panose="020B0502020202020204" pitchFamily="34" charset="0"/>
              </a:rPr>
              <a:t>e.g. ‘I help my friends when they are sad’.</a:t>
            </a:r>
            <a:endParaRPr lang="en-US" dirty="0">
              <a:latin typeface="Century Gothic" panose="020B0502020202020204" pitchFamily="34" charset="0"/>
            </a:endParaRPr>
          </a:p>
        </p:txBody>
      </p:sp>
      <p:sp>
        <p:nvSpPr>
          <p:cNvPr id="2" name="10-Point Star 1">
            <a:extLst>
              <a:ext uri="{FF2B5EF4-FFF2-40B4-BE49-F238E27FC236}">
                <a16:creationId xmlns:a16="http://schemas.microsoft.com/office/drawing/2014/main" id="{0789838B-4F3A-E34C-8858-CDA700E379F8}"/>
              </a:ext>
            </a:extLst>
          </p:cNvPr>
          <p:cNvSpPr/>
          <p:nvPr/>
        </p:nvSpPr>
        <p:spPr>
          <a:xfrm>
            <a:off x="340880" y="2695192"/>
            <a:ext cx="3120887" cy="3180522"/>
          </a:xfrm>
          <a:prstGeom prst="star10">
            <a:avLst/>
          </a:prstGeom>
          <a:solidFill>
            <a:schemeClr val="bg1"/>
          </a:solid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16-Point Star 5">
            <a:extLst>
              <a:ext uri="{FF2B5EF4-FFF2-40B4-BE49-F238E27FC236}">
                <a16:creationId xmlns:a16="http://schemas.microsoft.com/office/drawing/2014/main" id="{4FAECDE7-61F1-BC4A-BCA6-E94271A87A2B}"/>
              </a:ext>
            </a:extLst>
          </p:cNvPr>
          <p:cNvSpPr/>
          <p:nvPr/>
        </p:nvSpPr>
        <p:spPr>
          <a:xfrm>
            <a:off x="3200400" y="4212727"/>
            <a:ext cx="3657600" cy="3438938"/>
          </a:xfrm>
          <a:prstGeom prst="star16">
            <a:avLst/>
          </a:prstGeom>
          <a:solidFill>
            <a:schemeClr val="bg1"/>
          </a:solid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24-Point Star 6">
            <a:extLst>
              <a:ext uri="{FF2B5EF4-FFF2-40B4-BE49-F238E27FC236}">
                <a16:creationId xmlns:a16="http://schemas.microsoft.com/office/drawing/2014/main" id="{FAB21DE1-A9A3-6A4B-A799-1E7D32306A65}"/>
              </a:ext>
            </a:extLst>
          </p:cNvPr>
          <p:cNvSpPr/>
          <p:nvPr/>
        </p:nvSpPr>
        <p:spPr>
          <a:xfrm>
            <a:off x="137020" y="6149249"/>
            <a:ext cx="3528606" cy="3516632"/>
          </a:xfrm>
          <a:prstGeom prst="star24">
            <a:avLst/>
          </a:prstGeom>
          <a:solidFill>
            <a:schemeClr val="bg1"/>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Point Star 8">
            <a:extLst>
              <a:ext uri="{FF2B5EF4-FFF2-40B4-BE49-F238E27FC236}">
                <a16:creationId xmlns:a16="http://schemas.microsoft.com/office/drawing/2014/main" id="{8F1BC96B-10D4-984A-BA08-346FEE61F838}"/>
              </a:ext>
            </a:extLst>
          </p:cNvPr>
          <p:cNvSpPr/>
          <p:nvPr/>
        </p:nvSpPr>
        <p:spPr>
          <a:xfrm rot="20678254">
            <a:off x="3273427" y="2183564"/>
            <a:ext cx="2103612" cy="2035333"/>
          </a:xfrm>
          <a:prstGeom prst="star5">
            <a:avLst/>
          </a:prstGeom>
          <a:solidFill>
            <a:schemeClr val="bg1"/>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5-Point Star 11">
            <a:extLst>
              <a:ext uri="{FF2B5EF4-FFF2-40B4-BE49-F238E27FC236}">
                <a16:creationId xmlns:a16="http://schemas.microsoft.com/office/drawing/2014/main" id="{9752862D-940C-264B-8582-6EE01B03F25A}"/>
              </a:ext>
            </a:extLst>
          </p:cNvPr>
          <p:cNvSpPr/>
          <p:nvPr/>
        </p:nvSpPr>
        <p:spPr>
          <a:xfrm rot="20678254">
            <a:off x="3800888" y="7471832"/>
            <a:ext cx="2103612" cy="2035333"/>
          </a:xfrm>
          <a:prstGeom prst="star5">
            <a:avLst/>
          </a:prstGeom>
          <a:solidFill>
            <a:schemeClr val="bg1"/>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1373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7D66A1-08BF-AB4C-8223-76E4DC285BC5}"/>
              </a:ext>
            </a:extLst>
          </p:cNvPr>
          <p:cNvSpPr txBox="1"/>
          <p:nvPr/>
        </p:nvSpPr>
        <p:spPr>
          <a:xfrm>
            <a:off x="291848" y="772301"/>
            <a:ext cx="6339839" cy="1323439"/>
          </a:xfrm>
          <a:prstGeom prst="rect">
            <a:avLst/>
          </a:prstGeom>
          <a:noFill/>
        </p:spPr>
        <p:txBody>
          <a:bodyPr wrap="square" rtlCol="0">
            <a:spAutoFit/>
          </a:bodyPr>
          <a:lstStyle/>
          <a:p>
            <a:pPr algn="ctr"/>
            <a:r>
              <a:rPr lang="en-US" sz="2000" dirty="0">
                <a:latin typeface="Century Gothic" panose="020B0502020202020204" pitchFamily="34" charset="0"/>
              </a:rPr>
              <a:t>Write down as many great </a:t>
            </a:r>
            <a:r>
              <a:rPr lang="en-US" sz="2000" dirty="0">
                <a:solidFill>
                  <a:schemeClr val="accent4">
                    <a:lumMod val="60000"/>
                    <a:lumOff val="40000"/>
                  </a:schemeClr>
                </a:solidFill>
                <a:latin typeface="Century Gothic" panose="020B0502020202020204" pitchFamily="34" charset="0"/>
              </a:rPr>
              <a:t>qualities</a:t>
            </a:r>
            <a:r>
              <a:rPr lang="en-US" sz="2000" dirty="0">
                <a:latin typeface="Century Gothic" panose="020B0502020202020204" pitchFamily="34" charset="0"/>
              </a:rPr>
              <a:t> about yourself as you can, inside the outline. You can use different colours to create clothes. </a:t>
            </a:r>
          </a:p>
          <a:p>
            <a:pPr algn="ctr"/>
            <a:r>
              <a:rPr lang="en-US" sz="2000" dirty="0">
                <a:latin typeface="Century Gothic" panose="020B0502020202020204" pitchFamily="34" charset="0"/>
              </a:rPr>
              <a:t>e.g. Kind, caring, funny, interesting. </a:t>
            </a:r>
            <a:endParaRPr lang="en-US" dirty="0">
              <a:latin typeface="Century Gothic" panose="020B0502020202020204" pitchFamily="34" charset="0"/>
            </a:endParaRPr>
          </a:p>
        </p:txBody>
      </p:sp>
      <p:sp>
        <p:nvSpPr>
          <p:cNvPr id="2" name="5-Point Star 1">
            <a:extLst>
              <a:ext uri="{FF2B5EF4-FFF2-40B4-BE49-F238E27FC236}">
                <a16:creationId xmlns:a16="http://schemas.microsoft.com/office/drawing/2014/main" id="{0331A364-4A0D-0B4A-81C9-1A25093F1B63}"/>
              </a:ext>
            </a:extLst>
          </p:cNvPr>
          <p:cNvSpPr/>
          <p:nvPr/>
        </p:nvSpPr>
        <p:spPr>
          <a:xfrm>
            <a:off x="5901260" y="1318424"/>
            <a:ext cx="620889" cy="584775"/>
          </a:xfrm>
          <a:prstGeom prst="star5">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a:extLst>
              <a:ext uri="{FF2B5EF4-FFF2-40B4-BE49-F238E27FC236}">
                <a16:creationId xmlns:a16="http://schemas.microsoft.com/office/drawing/2014/main" id="{FEDB5913-91CA-4342-A139-532A2AC65A3B}"/>
              </a:ext>
            </a:extLst>
          </p:cNvPr>
          <p:cNvSpPr/>
          <p:nvPr/>
        </p:nvSpPr>
        <p:spPr>
          <a:xfrm rot="20043257">
            <a:off x="816374" y="1510022"/>
            <a:ext cx="378593" cy="371583"/>
          </a:xfrm>
          <a:prstGeom prst="star5">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DBEC96D-243C-2641-BA99-E18EED8BEFEB}"/>
              </a:ext>
            </a:extLst>
          </p:cNvPr>
          <p:cNvPicPr>
            <a:picLocks noChangeAspect="1"/>
          </p:cNvPicPr>
          <p:nvPr/>
        </p:nvPicPr>
        <p:blipFill>
          <a:blip r:embed="rId2"/>
          <a:stretch>
            <a:fillRect/>
          </a:stretch>
        </p:blipFill>
        <p:spPr>
          <a:xfrm>
            <a:off x="356600" y="2338975"/>
            <a:ext cx="6084996" cy="7300146"/>
          </a:xfrm>
          <a:prstGeom prst="rect">
            <a:avLst/>
          </a:prstGeom>
        </p:spPr>
      </p:pic>
      <p:sp>
        <p:nvSpPr>
          <p:cNvPr id="18" name="TextBox 17">
            <a:extLst>
              <a:ext uri="{FF2B5EF4-FFF2-40B4-BE49-F238E27FC236}">
                <a16:creationId xmlns:a16="http://schemas.microsoft.com/office/drawing/2014/main" id="{6A280DDD-D114-DB4B-8BF9-F97B1141E192}"/>
              </a:ext>
            </a:extLst>
          </p:cNvPr>
          <p:cNvSpPr txBox="1"/>
          <p:nvPr/>
        </p:nvSpPr>
        <p:spPr>
          <a:xfrm>
            <a:off x="518161" y="231952"/>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Paper me…</a:t>
            </a:r>
          </a:p>
        </p:txBody>
      </p:sp>
    </p:spTree>
    <p:extLst>
      <p:ext uri="{BB962C8B-B14F-4D97-AF65-F5344CB8AC3E}">
        <p14:creationId xmlns:p14="http://schemas.microsoft.com/office/powerpoint/2010/main" val="2913376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Your friends…</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815882"/>
          </a:xfrm>
          <a:prstGeom prst="rect">
            <a:avLst/>
          </a:prstGeom>
          <a:noFill/>
        </p:spPr>
        <p:txBody>
          <a:bodyPr wrap="square" rtlCol="0">
            <a:spAutoFit/>
          </a:bodyPr>
          <a:lstStyle/>
          <a:p>
            <a:pPr algn="ctr"/>
            <a:r>
              <a:rPr lang="en-US" sz="2000" dirty="0">
                <a:latin typeface="Century Gothic" panose="020B0502020202020204" pitchFamily="34" charset="0"/>
              </a:rPr>
              <a:t>We all love our friends, and classmates. Think about one of your friends – what do you have in common with them? What is different? </a:t>
            </a:r>
          </a:p>
          <a:p>
            <a:pPr algn="ctr"/>
            <a:endParaRPr lang="en-US" sz="1600" dirty="0">
              <a:latin typeface="Century Gothic" panose="020B0502020202020204" pitchFamily="34" charset="0"/>
            </a:endParaRPr>
          </a:p>
          <a:p>
            <a:pPr algn="ctr"/>
            <a:r>
              <a:rPr lang="en-US" dirty="0">
                <a:solidFill>
                  <a:schemeClr val="accent2">
                    <a:lumMod val="75000"/>
                  </a:schemeClr>
                </a:solidFill>
                <a:latin typeface="Century Gothic" panose="020B0502020202020204" pitchFamily="34" charset="0"/>
              </a:rPr>
              <a:t>Draw or write about you and your friend here</a:t>
            </a:r>
            <a:r>
              <a:rPr lang="en-US" dirty="0">
                <a:latin typeface="Century Gothic" panose="020B0502020202020204" pitchFamily="34" charset="0"/>
              </a:rPr>
              <a:t>, e.g. your favourite food, subject, colour. </a:t>
            </a:r>
          </a:p>
        </p:txBody>
      </p:sp>
      <p:sp>
        <p:nvSpPr>
          <p:cNvPr id="3" name="Explosion 1 2">
            <a:extLst>
              <a:ext uri="{FF2B5EF4-FFF2-40B4-BE49-F238E27FC236}">
                <a16:creationId xmlns:a16="http://schemas.microsoft.com/office/drawing/2014/main" id="{93EA4F12-EAB9-7A48-B0F9-FDE524638BFB}"/>
              </a:ext>
            </a:extLst>
          </p:cNvPr>
          <p:cNvSpPr/>
          <p:nvPr/>
        </p:nvSpPr>
        <p:spPr>
          <a:xfrm rot="2150769">
            <a:off x="4342415" y="7492179"/>
            <a:ext cx="2412345" cy="2344994"/>
          </a:xfrm>
          <a:prstGeom prst="irregularSeal1">
            <a:avLst/>
          </a:prstGeom>
          <a:solidFill>
            <a:schemeClr val="accent2">
              <a:lumMod val="20000"/>
              <a:lumOff val="8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xplosion 1 9">
            <a:extLst>
              <a:ext uri="{FF2B5EF4-FFF2-40B4-BE49-F238E27FC236}">
                <a16:creationId xmlns:a16="http://schemas.microsoft.com/office/drawing/2014/main" id="{E9967F98-20EA-6344-93E3-B42399957773}"/>
              </a:ext>
            </a:extLst>
          </p:cNvPr>
          <p:cNvSpPr/>
          <p:nvPr/>
        </p:nvSpPr>
        <p:spPr>
          <a:xfrm rot="3529740">
            <a:off x="62813" y="2547510"/>
            <a:ext cx="2116663" cy="2016659"/>
          </a:xfrm>
          <a:prstGeom prst="irregularSeal1">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DD768305-8870-4144-9155-633509E863F9}"/>
              </a:ext>
            </a:extLst>
          </p:cNvPr>
          <p:cNvSpPr/>
          <p:nvPr/>
        </p:nvSpPr>
        <p:spPr>
          <a:xfrm>
            <a:off x="463590" y="2933318"/>
            <a:ext cx="5996354" cy="6011752"/>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7004EF0-1D4F-7546-A22A-D344CC838E09}"/>
              </a:ext>
            </a:extLst>
          </p:cNvPr>
          <p:cNvSpPr txBox="1"/>
          <p:nvPr/>
        </p:nvSpPr>
        <p:spPr>
          <a:xfrm>
            <a:off x="329189" y="9079257"/>
            <a:ext cx="4404989" cy="369332"/>
          </a:xfrm>
          <a:prstGeom prst="rect">
            <a:avLst/>
          </a:prstGeom>
          <a:noFill/>
        </p:spPr>
        <p:txBody>
          <a:bodyPr wrap="square" rtlCol="0">
            <a:spAutoFit/>
          </a:bodyPr>
          <a:lstStyle/>
          <a:p>
            <a:r>
              <a:rPr lang="en-US" dirty="0">
                <a:latin typeface="Century Gothic" panose="020B0502020202020204" pitchFamily="34" charset="0"/>
              </a:rPr>
              <a:t>We are all different, and that is great!</a:t>
            </a:r>
          </a:p>
        </p:txBody>
      </p:sp>
    </p:spTree>
    <p:extLst>
      <p:ext uri="{BB962C8B-B14F-4D97-AF65-F5344CB8AC3E}">
        <p14:creationId xmlns:p14="http://schemas.microsoft.com/office/powerpoint/2010/main" val="3961914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Proud Cloud!</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631216"/>
          </a:xfrm>
          <a:prstGeom prst="rect">
            <a:avLst/>
          </a:prstGeom>
          <a:noFill/>
        </p:spPr>
        <p:txBody>
          <a:bodyPr wrap="square" rtlCol="0">
            <a:spAutoFit/>
          </a:bodyPr>
          <a:lstStyle/>
          <a:p>
            <a:pPr algn="ctr"/>
            <a:r>
              <a:rPr lang="en-US" sz="2000" dirty="0">
                <a:latin typeface="Century Gothic" panose="020B0502020202020204" pitchFamily="34" charset="0"/>
              </a:rPr>
              <a:t>Sometimes, we all forget how far we’ve come and what we’ve got to be proud of. In each cloud, write something you are proud of.</a:t>
            </a:r>
          </a:p>
          <a:p>
            <a:pPr algn="ctr"/>
            <a:r>
              <a:rPr lang="en-US" sz="2000" dirty="0">
                <a:latin typeface="Century Gothic" panose="020B0502020202020204" pitchFamily="34" charset="0"/>
              </a:rPr>
              <a:t>e.g. improving in a subject, learning a new skill or being a good friend.</a:t>
            </a:r>
            <a:endParaRPr lang="en-US" sz="2400" dirty="0">
              <a:latin typeface="Century Gothic" panose="020B0502020202020204" pitchFamily="34" charset="0"/>
            </a:endParaRPr>
          </a:p>
        </p:txBody>
      </p:sp>
      <p:sp>
        <p:nvSpPr>
          <p:cNvPr id="2" name="Cloud 1">
            <a:extLst>
              <a:ext uri="{FF2B5EF4-FFF2-40B4-BE49-F238E27FC236}">
                <a16:creationId xmlns:a16="http://schemas.microsoft.com/office/drawing/2014/main" id="{00AA00FA-DF29-4141-9F0D-41EA8A24247D}"/>
              </a:ext>
            </a:extLst>
          </p:cNvPr>
          <p:cNvSpPr/>
          <p:nvPr/>
        </p:nvSpPr>
        <p:spPr>
          <a:xfrm>
            <a:off x="66630" y="3097404"/>
            <a:ext cx="3630727" cy="2510949"/>
          </a:xfrm>
          <a:prstGeom prst="cloud">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loud 10">
            <a:extLst>
              <a:ext uri="{FF2B5EF4-FFF2-40B4-BE49-F238E27FC236}">
                <a16:creationId xmlns:a16="http://schemas.microsoft.com/office/drawing/2014/main" id="{8DDD17A3-0AA4-0249-A30E-65158113F554}"/>
              </a:ext>
            </a:extLst>
          </p:cNvPr>
          <p:cNvSpPr/>
          <p:nvPr/>
        </p:nvSpPr>
        <p:spPr>
          <a:xfrm>
            <a:off x="2882348" y="4720444"/>
            <a:ext cx="3749339" cy="2418694"/>
          </a:xfrm>
          <a:prstGeom prst="cloud">
            <a:avLst/>
          </a:prstGeom>
          <a:noFill/>
          <a:ln w="38100">
            <a:solidFill>
              <a:srgbClr val="E195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loud 11">
            <a:extLst>
              <a:ext uri="{FF2B5EF4-FFF2-40B4-BE49-F238E27FC236}">
                <a16:creationId xmlns:a16="http://schemas.microsoft.com/office/drawing/2014/main" id="{F5A5C341-0212-7F47-ADCE-0474890ACA0D}"/>
              </a:ext>
            </a:extLst>
          </p:cNvPr>
          <p:cNvSpPr/>
          <p:nvPr/>
        </p:nvSpPr>
        <p:spPr>
          <a:xfrm>
            <a:off x="66630" y="6544207"/>
            <a:ext cx="3155898" cy="2290359"/>
          </a:xfrm>
          <a:prstGeom prst="cloud">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loud 12">
            <a:extLst>
              <a:ext uri="{FF2B5EF4-FFF2-40B4-BE49-F238E27FC236}">
                <a16:creationId xmlns:a16="http://schemas.microsoft.com/office/drawing/2014/main" id="{B178DE41-AB34-E444-81AF-C96F70B1E75E}"/>
              </a:ext>
            </a:extLst>
          </p:cNvPr>
          <p:cNvSpPr/>
          <p:nvPr/>
        </p:nvSpPr>
        <p:spPr>
          <a:xfrm>
            <a:off x="3697357" y="2454043"/>
            <a:ext cx="3159548" cy="2135145"/>
          </a:xfrm>
          <a:prstGeom prst="cloud">
            <a:avLst/>
          </a:prstGeom>
          <a:noFill/>
          <a:ln w="38100">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loud 15">
            <a:extLst>
              <a:ext uri="{FF2B5EF4-FFF2-40B4-BE49-F238E27FC236}">
                <a16:creationId xmlns:a16="http://schemas.microsoft.com/office/drawing/2014/main" id="{9C9F452E-1BEF-3747-8D2B-FECAF7562127}"/>
              </a:ext>
            </a:extLst>
          </p:cNvPr>
          <p:cNvSpPr/>
          <p:nvPr/>
        </p:nvSpPr>
        <p:spPr>
          <a:xfrm>
            <a:off x="3222527" y="7270393"/>
            <a:ext cx="3409159" cy="2243258"/>
          </a:xfrm>
          <a:prstGeom prst="cloud">
            <a:avLst/>
          </a:prstGeom>
          <a:no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9014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My Treasure Box!</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7" y="766346"/>
            <a:ext cx="6339839" cy="1754326"/>
          </a:xfrm>
          <a:prstGeom prst="rect">
            <a:avLst/>
          </a:prstGeom>
          <a:noFill/>
        </p:spPr>
        <p:txBody>
          <a:bodyPr wrap="square" rtlCol="0">
            <a:spAutoFit/>
          </a:bodyPr>
          <a:lstStyle/>
          <a:p>
            <a:pPr algn="ctr"/>
            <a:r>
              <a:rPr lang="en-US" dirty="0">
                <a:latin typeface="Century Gothic" panose="020B0502020202020204" pitchFamily="34" charset="0"/>
              </a:rPr>
              <a:t>In this box, you can include all the things that are </a:t>
            </a:r>
            <a:r>
              <a:rPr lang="en-US" dirty="0">
                <a:solidFill>
                  <a:schemeClr val="accent4">
                    <a:lumMod val="60000"/>
                    <a:lumOff val="40000"/>
                  </a:schemeClr>
                </a:solidFill>
                <a:latin typeface="Century Gothic" panose="020B0502020202020204" pitchFamily="34" charset="0"/>
              </a:rPr>
              <a:t>special to you. </a:t>
            </a:r>
            <a:r>
              <a:rPr lang="en-US" dirty="0">
                <a:latin typeface="Century Gothic" panose="020B0502020202020204" pitchFamily="34" charset="0"/>
              </a:rPr>
              <a:t>Think about what you would put in a treasure box. This doesn’t have to be only objects, it can be people, pets or things you enjoy. </a:t>
            </a:r>
          </a:p>
          <a:p>
            <a:pPr algn="ctr"/>
            <a:r>
              <a:rPr lang="en-US" dirty="0">
                <a:latin typeface="Century Gothic" panose="020B0502020202020204" pitchFamily="34" charset="0"/>
              </a:rPr>
              <a:t>e.g. I might draw a picture of my favorite book my dog, my friends and …..</a:t>
            </a:r>
          </a:p>
        </p:txBody>
      </p:sp>
      <p:sp>
        <p:nvSpPr>
          <p:cNvPr id="4" name="Rounded Rectangle 3">
            <a:extLst>
              <a:ext uri="{FF2B5EF4-FFF2-40B4-BE49-F238E27FC236}">
                <a16:creationId xmlns:a16="http://schemas.microsoft.com/office/drawing/2014/main" id="{DD768305-8870-4144-9155-633509E863F9}"/>
              </a:ext>
            </a:extLst>
          </p:cNvPr>
          <p:cNvSpPr/>
          <p:nvPr/>
        </p:nvSpPr>
        <p:spPr>
          <a:xfrm>
            <a:off x="463589" y="2731064"/>
            <a:ext cx="5996354" cy="6559894"/>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4-Point Star 1">
            <a:extLst>
              <a:ext uri="{FF2B5EF4-FFF2-40B4-BE49-F238E27FC236}">
                <a16:creationId xmlns:a16="http://schemas.microsoft.com/office/drawing/2014/main" id="{CFA6223C-3EBF-244B-84B1-D6BD2461ED17}"/>
              </a:ext>
            </a:extLst>
          </p:cNvPr>
          <p:cNvSpPr/>
          <p:nvPr/>
        </p:nvSpPr>
        <p:spPr>
          <a:xfrm>
            <a:off x="5390715" y="8311243"/>
            <a:ext cx="1240971" cy="1355272"/>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4-Point Star 8">
            <a:extLst>
              <a:ext uri="{FF2B5EF4-FFF2-40B4-BE49-F238E27FC236}">
                <a16:creationId xmlns:a16="http://schemas.microsoft.com/office/drawing/2014/main" id="{D5D3C852-A3F6-E145-A205-F4C08274BF46}"/>
              </a:ext>
            </a:extLst>
          </p:cNvPr>
          <p:cNvSpPr/>
          <p:nvPr/>
        </p:nvSpPr>
        <p:spPr>
          <a:xfrm>
            <a:off x="291846" y="2355507"/>
            <a:ext cx="767334" cy="936173"/>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4-Point Star 11">
            <a:extLst>
              <a:ext uri="{FF2B5EF4-FFF2-40B4-BE49-F238E27FC236}">
                <a16:creationId xmlns:a16="http://schemas.microsoft.com/office/drawing/2014/main" id="{C261B9A3-5E23-1A4C-A259-77F8FF6C6F38}"/>
              </a:ext>
            </a:extLst>
          </p:cNvPr>
          <p:cNvSpPr/>
          <p:nvPr/>
        </p:nvSpPr>
        <p:spPr>
          <a:xfrm>
            <a:off x="6036097" y="390789"/>
            <a:ext cx="595590" cy="633251"/>
          </a:xfrm>
          <a:prstGeom prst="star4">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8113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I am amazing…</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772301"/>
            <a:ext cx="6339839" cy="707886"/>
          </a:xfrm>
          <a:prstGeom prst="rect">
            <a:avLst/>
          </a:prstGeom>
          <a:noFill/>
        </p:spPr>
        <p:txBody>
          <a:bodyPr wrap="square" rtlCol="0">
            <a:spAutoFit/>
          </a:bodyPr>
          <a:lstStyle/>
          <a:p>
            <a:pPr algn="ctr"/>
            <a:r>
              <a:rPr lang="en-US" sz="2000" dirty="0">
                <a:latin typeface="Century Gothic" panose="020B0502020202020204" pitchFamily="34" charset="0"/>
              </a:rPr>
              <a:t>You’re amazing! Let’s remind ourselves why. </a:t>
            </a:r>
          </a:p>
          <a:p>
            <a:pPr algn="ctr"/>
            <a:r>
              <a:rPr lang="en-US" sz="2000" dirty="0">
                <a:latin typeface="Century Gothic" panose="020B0502020202020204" pitchFamily="34" charset="0"/>
              </a:rPr>
              <a:t>Can you finish these sentences?</a:t>
            </a:r>
            <a:endParaRPr lang="en-US" dirty="0">
              <a:latin typeface="Century Gothic" panose="020B0502020202020204" pitchFamily="34" charset="0"/>
            </a:endParaRPr>
          </a:p>
        </p:txBody>
      </p:sp>
      <p:sp>
        <p:nvSpPr>
          <p:cNvPr id="4" name="Rounded Rectangle 3">
            <a:extLst>
              <a:ext uri="{FF2B5EF4-FFF2-40B4-BE49-F238E27FC236}">
                <a16:creationId xmlns:a16="http://schemas.microsoft.com/office/drawing/2014/main" id="{DD768305-8870-4144-9155-633509E863F9}"/>
              </a:ext>
            </a:extLst>
          </p:cNvPr>
          <p:cNvSpPr/>
          <p:nvPr/>
        </p:nvSpPr>
        <p:spPr>
          <a:xfrm>
            <a:off x="291848" y="1587196"/>
            <a:ext cx="6257542" cy="1870084"/>
          </a:xfrm>
          <a:prstGeom prst="roundRect">
            <a:avLst/>
          </a:prstGeom>
          <a:solidFill>
            <a:schemeClr val="bg1"/>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7004EF0-1D4F-7546-A22A-D344CC838E09}"/>
              </a:ext>
            </a:extLst>
          </p:cNvPr>
          <p:cNvSpPr txBox="1"/>
          <p:nvPr/>
        </p:nvSpPr>
        <p:spPr>
          <a:xfrm>
            <a:off x="443489" y="1643897"/>
            <a:ext cx="4404989" cy="369332"/>
          </a:xfrm>
          <a:prstGeom prst="rect">
            <a:avLst/>
          </a:prstGeom>
          <a:noFill/>
        </p:spPr>
        <p:txBody>
          <a:bodyPr wrap="square" rtlCol="0">
            <a:spAutoFit/>
          </a:bodyPr>
          <a:lstStyle/>
          <a:p>
            <a:r>
              <a:rPr lang="en-US" dirty="0">
                <a:latin typeface="Century Gothic" panose="020B0502020202020204" pitchFamily="34" charset="0"/>
              </a:rPr>
              <a:t>I feel proud when I… </a:t>
            </a:r>
          </a:p>
        </p:txBody>
      </p:sp>
      <p:sp>
        <p:nvSpPr>
          <p:cNvPr id="9" name="Rounded Rectangle 8">
            <a:extLst>
              <a:ext uri="{FF2B5EF4-FFF2-40B4-BE49-F238E27FC236}">
                <a16:creationId xmlns:a16="http://schemas.microsoft.com/office/drawing/2014/main" id="{7550C4E7-B2F2-8C4B-9F7E-5946F3CD4C46}"/>
              </a:ext>
            </a:extLst>
          </p:cNvPr>
          <p:cNvSpPr/>
          <p:nvPr/>
        </p:nvSpPr>
        <p:spPr>
          <a:xfrm>
            <a:off x="291848" y="3602608"/>
            <a:ext cx="6257542" cy="1975232"/>
          </a:xfrm>
          <a:prstGeom prst="roundRect">
            <a:avLst/>
          </a:prstGeom>
          <a:solidFill>
            <a:schemeClr val="bg1"/>
          </a:solidFill>
          <a:ln w="285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2CD431C2-8F7F-CA4E-A75D-D297EDAE4F1C}"/>
              </a:ext>
            </a:extLst>
          </p:cNvPr>
          <p:cNvSpPr/>
          <p:nvPr/>
        </p:nvSpPr>
        <p:spPr>
          <a:xfrm>
            <a:off x="291848" y="5741550"/>
            <a:ext cx="6257542" cy="1975232"/>
          </a:xfrm>
          <a:prstGeom prst="roundRect">
            <a:avLst/>
          </a:prstGeom>
          <a:solidFill>
            <a:schemeClr val="bg1"/>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extLst>
              <a:ext uri="{FF2B5EF4-FFF2-40B4-BE49-F238E27FC236}">
                <a16:creationId xmlns:a16="http://schemas.microsoft.com/office/drawing/2014/main" id="{78406089-5D1C-6945-9120-DDC6E1879756}"/>
              </a:ext>
            </a:extLst>
          </p:cNvPr>
          <p:cNvSpPr/>
          <p:nvPr/>
        </p:nvSpPr>
        <p:spPr>
          <a:xfrm>
            <a:off x="291848" y="7880492"/>
            <a:ext cx="6257542" cy="1854724"/>
          </a:xfrm>
          <a:prstGeom prst="roundRect">
            <a:avLst/>
          </a:prstGeom>
          <a:solidFill>
            <a:schemeClr val="bg1"/>
          </a:solidFill>
          <a:ln w="28575">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B27F2C4D-D499-E54A-B95E-582FBAFB1734}"/>
              </a:ext>
            </a:extLst>
          </p:cNvPr>
          <p:cNvSpPr txBox="1"/>
          <p:nvPr/>
        </p:nvSpPr>
        <p:spPr>
          <a:xfrm>
            <a:off x="443488" y="3657884"/>
            <a:ext cx="4404989" cy="369332"/>
          </a:xfrm>
          <a:prstGeom prst="rect">
            <a:avLst/>
          </a:prstGeom>
          <a:noFill/>
        </p:spPr>
        <p:txBody>
          <a:bodyPr wrap="square" rtlCol="0">
            <a:spAutoFit/>
          </a:bodyPr>
          <a:lstStyle/>
          <a:p>
            <a:r>
              <a:rPr lang="en-US" dirty="0">
                <a:latin typeface="Century Gothic" panose="020B0502020202020204" pitchFamily="34" charset="0"/>
              </a:rPr>
              <a:t>I have fun when I… </a:t>
            </a:r>
          </a:p>
        </p:txBody>
      </p:sp>
      <p:sp>
        <p:nvSpPr>
          <p:cNvPr id="15" name="TextBox 14">
            <a:extLst>
              <a:ext uri="{FF2B5EF4-FFF2-40B4-BE49-F238E27FC236}">
                <a16:creationId xmlns:a16="http://schemas.microsoft.com/office/drawing/2014/main" id="{4102C7F2-DBCB-F041-BEFD-BBBF2BB19217}"/>
              </a:ext>
            </a:extLst>
          </p:cNvPr>
          <p:cNvSpPr txBox="1"/>
          <p:nvPr/>
        </p:nvSpPr>
        <p:spPr>
          <a:xfrm>
            <a:off x="480827" y="5799154"/>
            <a:ext cx="4404989" cy="369332"/>
          </a:xfrm>
          <a:prstGeom prst="rect">
            <a:avLst/>
          </a:prstGeom>
          <a:noFill/>
        </p:spPr>
        <p:txBody>
          <a:bodyPr wrap="square" rtlCol="0">
            <a:spAutoFit/>
          </a:bodyPr>
          <a:lstStyle/>
          <a:p>
            <a:r>
              <a:rPr lang="en-US" dirty="0">
                <a:latin typeface="Century Gothic" panose="020B0502020202020204" pitchFamily="34" charset="0"/>
              </a:rPr>
              <a:t>This week, I have done well at… </a:t>
            </a:r>
          </a:p>
        </p:txBody>
      </p:sp>
      <p:sp>
        <p:nvSpPr>
          <p:cNvPr id="16" name="TextBox 15">
            <a:extLst>
              <a:ext uri="{FF2B5EF4-FFF2-40B4-BE49-F238E27FC236}">
                <a16:creationId xmlns:a16="http://schemas.microsoft.com/office/drawing/2014/main" id="{23D16AFA-1A33-5447-8072-319092BE6B72}"/>
              </a:ext>
            </a:extLst>
          </p:cNvPr>
          <p:cNvSpPr txBox="1"/>
          <p:nvPr/>
        </p:nvSpPr>
        <p:spPr>
          <a:xfrm>
            <a:off x="443487" y="7880492"/>
            <a:ext cx="4404989" cy="369332"/>
          </a:xfrm>
          <a:prstGeom prst="rect">
            <a:avLst/>
          </a:prstGeom>
          <a:noFill/>
        </p:spPr>
        <p:txBody>
          <a:bodyPr wrap="square" rtlCol="0">
            <a:spAutoFit/>
          </a:bodyPr>
          <a:lstStyle/>
          <a:p>
            <a:r>
              <a:rPr lang="en-US" dirty="0">
                <a:latin typeface="Century Gothic" panose="020B0502020202020204" pitchFamily="34" charset="0"/>
              </a:rPr>
              <a:t>Next week, I will try… </a:t>
            </a:r>
          </a:p>
        </p:txBody>
      </p:sp>
      <p:sp>
        <p:nvSpPr>
          <p:cNvPr id="2" name="5-Point Star 1">
            <a:extLst>
              <a:ext uri="{FF2B5EF4-FFF2-40B4-BE49-F238E27FC236}">
                <a16:creationId xmlns:a16="http://schemas.microsoft.com/office/drawing/2014/main" id="{0331A364-4A0D-0B4A-81C9-1A25093F1B63}"/>
              </a:ext>
            </a:extLst>
          </p:cNvPr>
          <p:cNvSpPr/>
          <p:nvPr/>
        </p:nvSpPr>
        <p:spPr>
          <a:xfrm rot="695232">
            <a:off x="5958397" y="270502"/>
            <a:ext cx="620889" cy="584775"/>
          </a:xfrm>
          <a:prstGeom prst="star5">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a:extLst>
              <a:ext uri="{FF2B5EF4-FFF2-40B4-BE49-F238E27FC236}">
                <a16:creationId xmlns:a16="http://schemas.microsoft.com/office/drawing/2014/main" id="{FEDB5913-91CA-4342-A139-532A2AC65A3B}"/>
              </a:ext>
            </a:extLst>
          </p:cNvPr>
          <p:cNvSpPr/>
          <p:nvPr/>
        </p:nvSpPr>
        <p:spPr>
          <a:xfrm rot="20043257">
            <a:off x="418808" y="445219"/>
            <a:ext cx="378593" cy="371583"/>
          </a:xfrm>
          <a:prstGeom prst="star5">
            <a:avLst/>
          </a:prstGeom>
          <a:solidFill>
            <a:schemeClr val="accent4">
              <a:lumMod val="20000"/>
              <a:lumOff val="8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0763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D768305-8870-4144-9155-633509E863F9}"/>
              </a:ext>
            </a:extLst>
          </p:cNvPr>
          <p:cNvSpPr/>
          <p:nvPr/>
        </p:nvSpPr>
        <p:spPr>
          <a:xfrm>
            <a:off x="463591" y="2545596"/>
            <a:ext cx="5996354" cy="6357045"/>
          </a:xfrm>
          <a:prstGeom prst="roundRect">
            <a:avLst/>
          </a:prstGeom>
          <a:no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6654CCD-AC91-BA49-982C-58E30762E56F}"/>
              </a:ext>
            </a:extLst>
          </p:cNvPr>
          <p:cNvSpPr txBox="1"/>
          <p:nvPr/>
        </p:nvSpPr>
        <p:spPr>
          <a:xfrm>
            <a:off x="383669" y="355853"/>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What makes you feel good?</a:t>
            </a:r>
          </a:p>
        </p:txBody>
      </p:sp>
      <p:sp>
        <p:nvSpPr>
          <p:cNvPr id="6" name="4-Point Star 5">
            <a:extLst>
              <a:ext uri="{FF2B5EF4-FFF2-40B4-BE49-F238E27FC236}">
                <a16:creationId xmlns:a16="http://schemas.microsoft.com/office/drawing/2014/main" id="{94CE4C23-12D6-864E-BC74-A64089E69953}"/>
              </a:ext>
            </a:extLst>
          </p:cNvPr>
          <p:cNvSpPr/>
          <p:nvPr/>
        </p:nvSpPr>
        <p:spPr>
          <a:xfrm>
            <a:off x="6196383" y="8523105"/>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4-Point Star 6">
            <a:extLst>
              <a:ext uri="{FF2B5EF4-FFF2-40B4-BE49-F238E27FC236}">
                <a16:creationId xmlns:a16="http://schemas.microsoft.com/office/drawing/2014/main" id="{56F33E7A-9217-3F45-9454-AF1746DD293C}"/>
              </a:ext>
            </a:extLst>
          </p:cNvPr>
          <p:cNvSpPr/>
          <p:nvPr/>
        </p:nvSpPr>
        <p:spPr>
          <a:xfrm>
            <a:off x="145088" y="2141931"/>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940628"/>
            <a:ext cx="6339839" cy="1477328"/>
          </a:xfrm>
          <a:prstGeom prst="rect">
            <a:avLst/>
          </a:prstGeom>
          <a:noFill/>
        </p:spPr>
        <p:txBody>
          <a:bodyPr wrap="square" rtlCol="0">
            <a:spAutoFit/>
          </a:bodyPr>
          <a:lstStyle/>
          <a:p>
            <a:pPr algn="ctr"/>
            <a:r>
              <a:rPr lang="en-US" sz="2000" dirty="0">
                <a:latin typeface="Century Gothic" panose="020B0502020202020204" pitchFamily="34" charset="0"/>
              </a:rPr>
              <a:t>Write down, or draw, different things that make you feel good and give you </a:t>
            </a:r>
            <a:r>
              <a:rPr lang="en-US" sz="2000" dirty="0">
                <a:solidFill>
                  <a:schemeClr val="accent4">
                    <a:lumMod val="60000"/>
                    <a:lumOff val="40000"/>
                  </a:schemeClr>
                </a:solidFill>
                <a:latin typeface="Century Gothic" panose="020B0502020202020204" pitchFamily="34" charset="0"/>
              </a:rPr>
              <a:t>high self-esteem</a:t>
            </a:r>
            <a:r>
              <a:rPr lang="en-US" sz="2000" dirty="0">
                <a:latin typeface="Century Gothic" panose="020B0502020202020204" pitchFamily="34" charset="0"/>
              </a:rPr>
              <a:t>.</a:t>
            </a:r>
          </a:p>
          <a:p>
            <a:pPr algn="ctr"/>
            <a:endParaRPr lang="en-US" sz="1000" dirty="0">
              <a:latin typeface="Century Gothic" panose="020B0502020202020204" pitchFamily="34" charset="0"/>
            </a:endParaRPr>
          </a:p>
          <a:p>
            <a:pPr algn="ctr"/>
            <a:r>
              <a:rPr lang="en-US" sz="2000" dirty="0">
                <a:latin typeface="Century Gothic" panose="020B0502020202020204" pitchFamily="34" charset="0"/>
              </a:rPr>
              <a:t>e.g. you might draw playing with your friends, or doing a  hobby.</a:t>
            </a:r>
          </a:p>
        </p:txBody>
      </p:sp>
      <p:sp>
        <p:nvSpPr>
          <p:cNvPr id="9" name="TextBox 8">
            <a:extLst>
              <a:ext uri="{FF2B5EF4-FFF2-40B4-BE49-F238E27FC236}">
                <a16:creationId xmlns:a16="http://schemas.microsoft.com/office/drawing/2014/main" id="{B9373F01-83A6-474F-BE1B-7FF8AEC8BED7}"/>
              </a:ext>
            </a:extLst>
          </p:cNvPr>
          <p:cNvSpPr txBox="1"/>
          <p:nvPr/>
        </p:nvSpPr>
        <p:spPr>
          <a:xfrm>
            <a:off x="291847" y="8926769"/>
            <a:ext cx="6339839" cy="830997"/>
          </a:xfrm>
          <a:prstGeom prst="rect">
            <a:avLst/>
          </a:prstGeom>
          <a:noFill/>
        </p:spPr>
        <p:txBody>
          <a:bodyPr wrap="square" rtlCol="0">
            <a:spAutoFit/>
          </a:bodyPr>
          <a:lstStyle/>
          <a:p>
            <a:pPr algn="ctr"/>
            <a:r>
              <a:rPr lang="en-US" sz="2400" dirty="0">
                <a:latin typeface="Century Gothic" panose="020B0502020202020204" pitchFamily="34" charset="0"/>
              </a:rPr>
              <a:t>Could you do one of these things each day?</a:t>
            </a:r>
            <a:endParaRPr lang="en-US" sz="2000" dirty="0">
              <a:latin typeface="Century Gothic" panose="020B0502020202020204" pitchFamily="34" charset="0"/>
            </a:endParaRPr>
          </a:p>
        </p:txBody>
      </p:sp>
    </p:spTree>
    <p:extLst>
      <p:ext uri="{BB962C8B-B14F-4D97-AF65-F5344CB8AC3E}">
        <p14:creationId xmlns:p14="http://schemas.microsoft.com/office/powerpoint/2010/main" val="3064159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D768305-8870-4144-9155-633509E863F9}"/>
              </a:ext>
            </a:extLst>
          </p:cNvPr>
          <p:cNvSpPr/>
          <p:nvPr/>
        </p:nvSpPr>
        <p:spPr>
          <a:xfrm>
            <a:off x="463591" y="2428040"/>
            <a:ext cx="5996354" cy="5795733"/>
          </a:xfrm>
          <a:prstGeom prst="roundRect">
            <a:avLst/>
          </a:prstGeom>
          <a:no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6654CCD-AC91-BA49-982C-58E30762E56F}"/>
              </a:ext>
            </a:extLst>
          </p:cNvPr>
          <p:cNvSpPr txBox="1"/>
          <p:nvPr/>
        </p:nvSpPr>
        <p:spPr>
          <a:xfrm>
            <a:off x="343609" y="294834"/>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What makes you feel bad?</a:t>
            </a:r>
          </a:p>
        </p:txBody>
      </p:sp>
      <p:sp>
        <p:nvSpPr>
          <p:cNvPr id="6" name="4-Point Star 5">
            <a:extLst>
              <a:ext uri="{FF2B5EF4-FFF2-40B4-BE49-F238E27FC236}">
                <a16:creationId xmlns:a16="http://schemas.microsoft.com/office/drawing/2014/main" id="{94CE4C23-12D6-864E-BC74-A64089E69953}"/>
              </a:ext>
            </a:extLst>
          </p:cNvPr>
          <p:cNvSpPr/>
          <p:nvPr/>
        </p:nvSpPr>
        <p:spPr>
          <a:xfrm>
            <a:off x="6236343" y="7839126"/>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4-Point Star 6">
            <a:extLst>
              <a:ext uri="{FF2B5EF4-FFF2-40B4-BE49-F238E27FC236}">
                <a16:creationId xmlns:a16="http://schemas.microsoft.com/office/drawing/2014/main" id="{56F33E7A-9217-3F45-9454-AF1746DD293C}"/>
              </a:ext>
            </a:extLst>
          </p:cNvPr>
          <p:cNvSpPr/>
          <p:nvPr/>
        </p:nvSpPr>
        <p:spPr>
          <a:xfrm>
            <a:off x="148266" y="2062410"/>
            <a:ext cx="527125" cy="807329"/>
          </a:xfrm>
          <a:prstGeom prst="star4">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37D66A1-08BF-AB4C-8223-76E4DC285BC5}"/>
              </a:ext>
            </a:extLst>
          </p:cNvPr>
          <p:cNvSpPr txBox="1"/>
          <p:nvPr/>
        </p:nvSpPr>
        <p:spPr>
          <a:xfrm>
            <a:off x="291847" y="881537"/>
            <a:ext cx="6339839" cy="1538883"/>
          </a:xfrm>
          <a:prstGeom prst="rect">
            <a:avLst/>
          </a:prstGeom>
          <a:noFill/>
        </p:spPr>
        <p:txBody>
          <a:bodyPr wrap="square" rtlCol="0">
            <a:spAutoFit/>
          </a:bodyPr>
          <a:lstStyle/>
          <a:p>
            <a:pPr algn="ctr"/>
            <a:r>
              <a:rPr lang="en-US" sz="2000" dirty="0">
                <a:latin typeface="Century Gothic" panose="020B0502020202020204" pitchFamily="34" charset="0"/>
              </a:rPr>
              <a:t>What makes you feel bad about yourself, or gives you </a:t>
            </a:r>
            <a:r>
              <a:rPr lang="en-US" sz="2000" dirty="0">
                <a:solidFill>
                  <a:schemeClr val="accent5">
                    <a:lumMod val="75000"/>
                  </a:schemeClr>
                </a:solidFill>
                <a:latin typeface="Century Gothic" panose="020B0502020202020204" pitchFamily="34" charset="0"/>
              </a:rPr>
              <a:t>low self-esteem</a:t>
            </a:r>
            <a:r>
              <a:rPr lang="en-US" sz="2000" dirty="0">
                <a:latin typeface="Century Gothic" panose="020B0502020202020204" pitchFamily="34" charset="0"/>
              </a:rPr>
              <a:t>?</a:t>
            </a:r>
          </a:p>
          <a:p>
            <a:pPr algn="ctr"/>
            <a:endParaRPr lang="en-US" sz="1100" dirty="0">
              <a:latin typeface="Century Gothic" panose="020B0502020202020204" pitchFamily="34" charset="0"/>
            </a:endParaRPr>
          </a:p>
          <a:p>
            <a:pPr algn="ctr"/>
            <a:r>
              <a:rPr lang="en-US" sz="2000" dirty="0">
                <a:latin typeface="Century Gothic" panose="020B0502020202020204" pitchFamily="34" charset="0"/>
              </a:rPr>
              <a:t>e.g. feeling left out or struggling with your school work. </a:t>
            </a:r>
            <a:endParaRPr lang="en-US" dirty="0">
              <a:latin typeface="Century Gothic" panose="020B0502020202020204" pitchFamily="34" charset="0"/>
            </a:endParaRPr>
          </a:p>
        </p:txBody>
      </p:sp>
      <p:sp>
        <p:nvSpPr>
          <p:cNvPr id="9" name="TextBox 8">
            <a:extLst>
              <a:ext uri="{FF2B5EF4-FFF2-40B4-BE49-F238E27FC236}">
                <a16:creationId xmlns:a16="http://schemas.microsoft.com/office/drawing/2014/main" id="{B9373F01-83A6-474F-BE1B-7FF8AEC8BED7}"/>
              </a:ext>
            </a:extLst>
          </p:cNvPr>
          <p:cNvSpPr txBox="1"/>
          <p:nvPr/>
        </p:nvSpPr>
        <p:spPr>
          <a:xfrm>
            <a:off x="160066" y="8346514"/>
            <a:ext cx="6339839" cy="1323439"/>
          </a:xfrm>
          <a:prstGeom prst="rect">
            <a:avLst/>
          </a:prstGeom>
          <a:noFill/>
        </p:spPr>
        <p:txBody>
          <a:bodyPr wrap="square" rtlCol="0">
            <a:spAutoFit/>
          </a:bodyPr>
          <a:lstStyle/>
          <a:p>
            <a:pPr algn="ctr"/>
            <a:r>
              <a:rPr lang="en-US" sz="2000" dirty="0">
                <a:latin typeface="Century Gothic" panose="020B0502020202020204" pitchFamily="34" charset="0"/>
              </a:rPr>
              <a:t>It’s normal for us to feel bad sometimes. What makes you feel bad, might also make a lot of your friends feel the same. Think of ways to help each other feel less low self-esteem. </a:t>
            </a:r>
            <a:endParaRPr lang="en-US" dirty="0">
              <a:latin typeface="Century Gothic" panose="020B0502020202020204" pitchFamily="34" charset="0"/>
            </a:endParaRPr>
          </a:p>
        </p:txBody>
      </p:sp>
    </p:spTree>
    <p:extLst>
      <p:ext uri="{BB962C8B-B14F-4D97-AF65-F5344CB8AC3E}">
        <p14:creationId xmlns:p14="http://schemas.microsoft.com/office/powerpoint/2010/main" val="2738204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I’m an expert!</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768660"/>
            <a:ext cx="6339839" cy="1200329"/>
          </a:xfrm>
          <a:prstGeom prst="rect">
            <a:avLst/>
          </a:prstGeom>
          <a:noFill/>
        </p:spPr>
        <p:txBody>
          <a:bodyPr wrap="square" rtlCol="0">
            <a:spAutoFit/>
          </a:bodyPr>
          <a:lstStyle/>
          <a:p>
            <a:pPr algn="ctr"/>
            <a:r>
              <a:rPr lang="en-US" dirty="0">
                <a:latin typeface="Century Gothic" panose="020B0502020202020204" pitchFamily="34" charset="0"/>
              </a:rPr>
              <a:t>We all have different skills and talents. Write in each certificate a subject that you know all about. </a:t>
            </a:r>
          </a:p>
          <a:p>
            <a:pPr algn="ctr"/>
            <a:r>
              <a:rPr lang="en-US" dirty="0">
                <a:latin typeface="Century Gothic" panose="020B0502020202020204" pitchFamily="34" charset="0"/>
              </a:rPr>
              <a:t>e.g. I know my football team, I can speak another language or I know all about the Romans.</a:t>
            </a:r>
          </a:p>
        </p:txBody>
      </p:sp>
      <p:sp>
        <p:nvSpPr>
          <p:cNvPr id="2" name="Vertical Scroll 1">
            <a:extLst>
              <a:ext uri="{FF2B5EF4-FFF2-40B4-BE49-F238E27FC236}">
                <a16:creationId xmlns:a16="http://schemas.microsoft.com/office/drawing/2014/main" id="{8B6AA456-EFFC-2D4B-8075-7422152679A6}"/>
              </a:ext>
            </a:extLst>
          </p:cNvPr>
          <p:cNvSpPr/>
          <p:nvPr/>
        </p:nvSpPr>
        <p:spPr>
          <a:xfrm>
            <a:off x="291848" y="2260600"/>
            <a:ext cx="3073652" cy="3251200"/>
          </a:xfrm>
          <a:prstGeom prst="verticalScroll">
            <a:avLst/>
          </a:prstGeom>
          <a:noFill/>
          <a:ln w="57150">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Vertical Scroll 10">
            <a:extLst>
              <a:ext uri="{FF2B5EF4-FFF2-40B4-BE49-F238E27FC236}">
                <a16:creationId xmlns:a16="http://schemas.microsoft.com/office/drawing/2014/main" id="{D18CD3A8-DCEA-494E-89D0-7E88EA114E37}"/>
              </a:ext>
            </a:extLst>
          </p:cNvPr>
          <p:cNvSpPr/>
          <p:nvPr/>
        </p:nvSpPr>
        <p:spPr>
          <a:xfrm>
            <a:off x="2996947" y="3302157"/>
            <a:ext cx="3634740" cy="5020194"/>
          </a:xfrm>
          <a:prstGeom prst="verticalScroll">
            <a:avLst/>
          </a:prstGeom>
          <a:noFill/>
          <a:ln w="57150">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Vertical Scroll 11">
            <a:extLst>
              <a:ext uri="{FF2B5EF4-FFF2-40B4-BE49-F238E27FC236}">
                <a16:creationId xmlns:a16="http://schemas.microsoft.com/office/drawing/2014/main" id="{B52819E5-6FE9-494E-8BFD-71FA0A220126}"/>
              </a:ext>
            </a:extLst>
          </p:cNvPr>
          <p:cNvSpPr/>
          <p:nvPr/>
        </p:nvSpPr>
        <p:spPr>
          <a:xfrm>
            <a:off x="107572" y="6146462"/>
            <a:ext cx="3073652" cy="3217446"/>
          </a:xfrm>
          <a:prstGeom prst="verticalScroll">
            <a:avLst/>
          </a:prstGeom>
          <a:noFill/>
          <a:ln w="5715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0042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I am brave!</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015663"/>
          </a:xfrm>
          <a:prstGeom prst="rect">
            <a:avLst/>
          </a:prstGeom>
          <a:noFill/>
        </p:spPr>
        <p:txBody>
          <a:bodyPr wrap="square" rtlCol="0">
            <a:spAutoFit/>
          </a:bodyPr>
          <a:lstStyle/>
          <a:p>
            <a:pPr algn="ctr"/>
            <a:r>
              <a:rPr lang="en-US" sz="2000" dirty="0">
                <a:latin typeface="Century Gothic" panose="020B0502020202020204" pitchFamily="34" charset="0"/>
              </a:rPr>
              <a:t>Remembering how brave we can be will boost our </a:t>
            </a:r>
            <a:r>
              <a:rPr lang="en-US" sz="2000" dirty="0">
                <a:solidFill>
                  <a:schemeClr val="accent5">
                    <a:lumMod val="75000"/>
                  </a:schemeClr>
                </a:solidFill>
                <a:latin typeface="Century Gothic" panose="020B0502020202020204" pitchFamily="34" charset="0"/>
              </a:rPr>
              <a:t>self-esteem</a:t>
            </a:r>
            <a:r>
              <a:rPr lang="en-US" sz="2000" dirty="0">
                <a:latin typeface="Century Gothic" panose="020B0502020202020204" pitchFamily="34" charset="0"/>
              </a:rPr>
              <a:t>. Think of the time when you have been really brave. Draw or write about it below. </a:t>
            </a:r>
            <a:endParaRPr lang="en-US" dirty="0">
              <a:latin typeface="Century Gothic" panose="020B0502020202020204" pitchFamily="34" charset="0"/>
            </a:endParaRPr>
          </a:p>
        </p:txBody>
      </p:sp>
      <p:sp>
        <p:nvSpPr>
          <p:cNvPr id="3" name="Explosion 1 2">
            <a:extLst>
              <a:ext uri="{FF2B5EF4-FFF2-40B4-BE49-F238E27FC236}">
                <a16:creationId xmlns:a16="http://schemas.microsoft.com/office/drawing/2014/main" id="{93EA4F12-EAB9-7A48-B0F9-FDE524638BFB}"/>
              </a:ext>
            </a:extLst>
          </p:cNvPr>
          <p:cNvSpPr/>
          <p:nvPr/>
        </p:nvSpPr>
        <p:spPr>
          <a:xfrm rot="1348432">
            <a:off x="4443987" y="7626650"/>
            <a:ext cx="2412345" cy="2344994"/>
          </a:xfrm>
          <a:prstGeom prst="irregularSeal1">
            <a:avLst/>
          </a:prstGeom>
          <a:solidFill>
            <a:srgbClr val="F6E0F6"/>
          </a:solidFill>
          <a:ln>
            <a:solidFill>
              <a:srgbClr val="E195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xplosion 1 9">
            <a:extLst>
              <a:ext uri="{FF2B5EF4-FFF2-40B4-BE49-F238E27FC236}">
                <a16:creationId xmlns:a16="http://schemas.microsoft.com/office/drawing/2014/main" id="{E9967F98-20EA-6344-93E3-B42399957773}"/>
              </a:ext>
            </a:extLst>
          </p:cNvPr>
          <p:cNvSpPr/>
          <p:nvPr/>
        </p:nvSpPr>
        <p:spPr>
          <a:xfrm rot="3529740">
            <a:off x="91151" y="1987639"/>
            <a:ext cx="2142633" cy="2356519"/>
          </a:xfrm>
          <a:prstGeom prst="irregularSeal1">
            <a:avLst/>
          </a:prstGeom>
          <a:solidFill>
            <a:schemeClr val="accent5">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DD768305-8870-4144-9155-633509E863F9}"/>
              </a:ext>
            </a:extLst>
          </p:cNvPr>
          <p:cNvSpPr/>
          <p:nvPr/>
        </p:nvSpPr>
        <p:spPr>
          <a:xfrm>
            <a:off x="463590" y="2796989"/>
            <a:ext cx="5996354" cy="6441140"/>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7AC2E0C-86E7-0E4C-9449-96F8623251BE}"/>
              </a:ext>
            </a:extLst>
          </p:cNvPr>
          <p:cNvSpPr txBox="1"/>
          <p:nvPr/>
        </p:nvSpPr>
        <p:spPr>
          <a:xfrm>
            <a:off x="1328204" y="1894973"/>
            <a:ext cx="5131740" cy="646331"/>
          </a:xfrm>
          <a:prstGeom prst="rect">
            <a:avLst/>
          </a:prstGeom>
          <a:noFill/>
        </p:spPr>
        <p:txBody>
          <a:bodyPr wrap="square" rtlCol="0">
            <a:spAutoFit/>
          </a:bodyPr>
          <a:lstStyle/>
          <a:p>
            <a:pPr algn="ctr"/>
            <a:r>
              <a:rPr lang="en-US" dirty="0">
                <a:latin typeface="Century Gothic" panose="020B0502020202020204" pitchFamily="34" charset="0"/>
              </a:rPr>
              <a:t>e.g. I could write about how I faced my fears and went to the dentist. </a:t>
            </a:r>
          </a:p>
        </p:txBody>
      </p:sp>
    </p:spTree>
    <p:extLst>
      <p:ext uri="{BB962C8B-B14F-4D97-AF65-F5344CB8AC3E}">
        <p14:creationId xmlns:p14="http://schemas.microsoft.com/office/powerpoint/2010/main" val="15649745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And, relax!</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1323439"/>
          </a:xfrm>
          <a:prstGeom prst="rect">
            <a:avLst/>
          </a:prstGeom>
          <a:noFill/>
        </p:spPr>
        <p:txBody>
          <a:bodyPr wrap="square" rtlCol="0">
            <a:spAutoFit/>
          </a:bodyPr>
          <a:lstStyle/>
          <a:p>
            <a:pPr algn="ctr"/>
            <a:r>
              <a:rPr lang="en-US" sz="2000" dirty="0">
                <a:latin typeface="Century Gothic" panose="020B0502020202020204" pitchFamily="34" charset="0"/>
              </a:rPr>
              <a:t>It is important that we all take time to </a:t>
            </a:r>
            <a:r>
              <a:rPr lang="en-US" sz="2000" dirty="0">
                <a:solidFill>
                  <a:schemeClr val="accent5">
                    <a:lumMod val="75000"/>
                  </a:schemeClr>
                </a:solidFill>
                <a:latin typeface="Century Gothic" panose="020B0502020202020204" pitchFamily="34" charset="0"/>
              </a:rPr>
              <a:t>relax</a:t>
            </a:r>
            <a:r>
              <a:rPr lang="en-US" sz="2000" dirty="0">
                <a:latin typeface="Century Gothic" panose="020B0502020202020204" pitchFamily="34" charset="0"/>
              </a:rPr>
              <a:t>. This helps us calm down and control our emotions. In each cloud, write a way that you relax and un-wind.  e.g. reading a book or playing a game.</a:t>
            </a:r>
            <a:endParaRPr lang="en-US" sz="2400" dirty="0">
              <a:latin typeface="Century Gothic" panose="020B0502020202020204" pitchFamily="34" charset="0"/>
            </a:endParaRPr>
          </a:p>
        </p:txBody>
      </p:sp>
      <p:sp>
        <p:nvSpPr>
          <p:cNvPr id="2" name="Cloud 1">
            <a:extLst>
              <a:ext uri="{FF2B5EF4-FFF2-40B4-BE49-F238E27FC236}">
                <a16:creationId xmlns:a16="http://schemas.microsoft.com/office/drawing/2014/main" id="{00AA00FA-DF29-4141-9F0D-41EA8A24247D}"/>
              </a:ext>
            </a:extLst>
          </p:cNvPr>
          <p:cNvSpPr/>
          <p:nvPr/>
        </p:nvSpPr>
        <p:spPr>
          <a:xfrm>
            <a:off x="66630" y="3097404"/>
            <a:ext cx="3630727" cy="2743352"/>
          </a:xfrm>
          <a:prstGeom prst="cloud">
            <a:avLst/>
          </a:prstGeom>
          <a:no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loud 10">
            <a:extLst>
              <a:ext uri="{FF2B5EF4-FFF2-40B4-BE49-F238E27FC236}">
                <a16:creationId xmlns:a16="http://schemas.microsoft.com/office/drawing/2014/main" id="{8DDD17A3-0AA4-0249-A30E-65158113F554}"/>
              </a:ext>
            </a:extLst>
          </p:cNvPr>
          <p:cNvSpPr/>
          <p:nvPr/>
        </p:nvSpPr>
        <p:spPr>
          <a:xfrm>
            <a:off x="2882348" y="4893192"/>
            <a:ext cx="3749339" cy="2418694"/>
          </a:xfrm>
          <a:prstGeom prst="cloud">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loud 11">
            <a:extLst>
              <a:ext uri="{FF2B5EF4-FFF2-40B4-BE49-F238E27FC236}">
                <a16:creationId xmlns:a16="http://schemas.microsoft.com/office/drawing/2014/main" id="{F5A5C341-0212-7F47-ADCE-0474890ACA0D}"/>
              </a:ext>
            </a:extLst>
          </p:cNvPr>
          <p:cNvSpPr/>
          <p:nvPr/>
        </p:nvSpPr>
        <p:spPr>
          <a:xfrm rot="676349">
            <a:off x="209872" y="7009360"/>
            <a:ext cx="4514752" cy="2592885"/>
          </a:xfrm>
          <a:prstGeom prst="cloud">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loud 12">
            <a:extLst>
              <a:ext uri="{FF2B5EF4-FFF2-40B4-BE49-F238E27FC236}">
                <a16:creationId xmlns:a16="http://schemas.microsoft.com/office/drawing/2014/main" id="{B178DE41-AB34-E444-81AF-C96F70B1E75E}"/>
              </a:ext>
            </a:extLst>
          </p:cNvPr>
          <p:cNvSpPr/>
          <p:nvPr/>
        </p:nvSpPr>
        <p:spPr>
          <a:xfrm>
            <a:off x="3697358" y="2197572"/>
            <a:ext cx="3006464" cy="1943266"/>
          </a:xfrm>
          <a:prstGeom prst="cloud">
            <a:avLst/>
          </a:prstGeom>
          <a:noFill/>
          <a:ln w="3810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a:extLst>
              <a:ext uri="{FF2B5EF4-FFF2-40B4-BE49-F238E27FC236}">
                <a16:creationId xmlns:a16="http://schemas.microsoft.com/office/drawing/2014/main" id="{9EBB952B-FC00-6742-A43F-48C1843D3E82}"/>
              </a:ext>
            </a:extLst>
          </p:cNvPr>
          <p:cNvSpPr/>
          <p:nvPr/>
        </p:nvSpPr>
        <p:spPr>
          <a:xfrm>
            <a:off x="2065925" y="6102539"/>
            <a:ext cx="802645" cy="775252"/>
          </a:xfrm>
          <a:prstGeom prst="star5">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5-Point Star 13">
            <a:extLst>
              <a:ext uri="{FF2B5EF4-FFF2-40B4-BE49-F238E27FC236}">
                <a16:creationId xmlns:a16="http://schemas.microsoft.com/office/drawing/2014/main" id="{500E3325-50BD-FA47-B4EE-A6A8A8176D67}"/>
              </a:ext>
            </a:extLst>
          </p:cNvPr>
          <p:cNvSpPr/>
          <p:nvPr/>
        </p:nvSpPr>
        <p:spPr>
          <a:xfrm>
            <a:off x="4882387" y="8720048"/>
            <a:ext cx="802645" cy="775252"/>
          </a:xfrm>
          <a:prstGeom prst="star5">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27BC1838-0A1D-FE44-A1C5-3B8DB2A94065}"/>
              </a:ext>
            </a:extLst>
          </p:cNvPr>
          <p:cNvSpPr/>
          <p:nvPr/>
        </p:nvSpPr>
        <p:spPr>
          <a:xfrm>
            <a:off x="291848" y="2393953"/>
            <a:ext cx="802645" cy="775252"/>
          </a:xfrm>
          <a:prstGeom prst="star5">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095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Helping others…</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2554545"/>
          </a:xfrm>
          <a:prstGeom prst="rect">
            <a:avLst/>
          </a:prstGeom>
          <a:noFill/>
        </p:spPr>
        <p:txBody>
          <a:bodyPr wrap="square" rtlCol="0">
            <a:spAutoFit/>
          </a:bodyPr>
          <a:lstStyle/>
          <a:p>
            <a:pPr algn="ctr"/>
            <a:r>
              <a:rPr lang="en-US" sz="2000" dirty="0">
                <a:latin typeface="Century Gothic" panose="020B0502020202020204" pitchFamily="34" charset="0"/>
              </a:rPr>
              <a:t>What am I going to do today to help someone else? </a:t>
            </a:r>
          </a:p>
          <a:p>
            <a:pPr algn="ctr"/>
            <a:r>
              <a:rPr lang="en-US" sz="2000" dirty="0">
                <a:latin typeface="Century Gothic" panose="020B0502020202020204" pitchFamily="34" charset="0"/>
              </a:rPr>
              <a:t>Set yourself a challenge to help someone else, you will feel great for doing it and you will put a smile on someone </a:t>
            </a:r>
            <a:r>
              <a:rPr lang="en-US" sz="2000" dirty="0" err="1">
                <a:latin typeface="Century Gothic" panose="020B0502020202020204" pitchFamily="34" charset="0"/>
              </a:rPr>
              <a:t>elses</a:t>
            </a:r>
            <a:r>
              <a:rPr lang="en-US" sz="2000" dirty="0">
                <a:latin typeface="Century Gothic" panose="020B0502020202020204" pitchFamily="34" charset="0"/>
              </a:rPr>
              <a:t> face. </a:t>
            </a:r>
          </a:p>
          <a:p>
            <a:pPr algn="ctr"/>
            <a:r>
              <a:rPr lang="en-US" sz="2000" dirty="0">
                <a:latin typeface="Century Gothic" panose="020B0502020202020204" pitchFamily="34" charset="0"/>
              </a:rPr>
              <a:t>Can you help your siblings with their work, could you read to them? Can you help your parents/</a:t>
            </a:r>
            <a:r>
              <a:rPr lang="en-US" sz="2000" dirty="0" err="1">
                <a:latin typeface="Century Gothic" panose="020B0502020202020204" pitchFamily="34" charset="0"/>
              </a:rPr>
              <a:t>carers</a:t>
            </a:r>
            <a:r>
              <a:rPr lang="en-US" sz="2000" dirty="0">
                <a:latin typeface="Century Gothic" panose="020B0502020202020204" pitchFamily="34" charset="0"/>
              </a:rPr>
              <a:t> with the washing up?</a:t>
            </a:r>
          </a:p>
        </p:txBody>
      </p:sp>
      <p:sp>
        <p:nvSpPr>
          <p:cNvPr id="16" name="Rounded Rectangle 15">
            <a:extLst>
              <a:ext uri="{FF2B5EF4-FFF2-40B4-BE49-F238E27FC236}">
                <a16:creationId xmlns:a16="http://schemas.microsoft.com/office/drawing/2014/main" id="{7601A5D7-3BB8-BC42-886A-F094AD1F4B4C}"/>
              </a:ext>
            </a:extLst>
          </p:cNvPr>
          <p:cNvSpPr/>
          <p:nvPr/>
        </p:nvSpPr>
        <p:spPr>
          <a:xfrm>
            <a:off x="463590" y="3749040"/>
            <a:ext cx="5811480" cy="5818179"/>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5-Point Star 2">
            <a:extLst>
              <a:ext uri="{FF2B5EF4-FFF2-40B4-BE49-F238E27FC236}">
                <a16:creationId xmlns:a16="http://schemas.microsoft.com/office/drawing/2014/main" id="{B3DA12C1-8505-DD45-BDE0-D15EC9C9501A}"/>
              </a:ext>
            </a:extLst>
          </p:cNvPr>
          <p:cNvSpPr/>
          <p:nvPr/>
        </p:nvSpPr>
        <p:spPr>
          <a:xfrm rot="21201812">
            <a:off x="204121" y="3122441"/>
            <a:ext cx="703357" cy="668326"/>
          </a:xfrm>
          <a:prstGeom prst="star5">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a:extLst>
              <a:ext uri="{FF2B5EF4-FFF2-40B4-BE49-F238E27FC236}">
                <a16:creationId xmlns:a16="http://schemas.microsoft.com/office/drawing/2014/main" id="{42B6BCEB-CCC8-D747-B18F-685AB5621DF3}"/>
              </a:ext>
            </a:extLst>
          </p:cNvPr>
          <p:cNvSpPr/>
          <p:nvPr/>
        </p:nvSpPr>
        <p:spPr>
          <a:xfrm>
            <a:off x="5885148" y="8849718"/>
            <a:ext cx="870525" cy="773983"/>
          </a:xfrm>
          <a:prstGeom prst="star5">
            <a:avLst/>
          </a:prstGeom>
          <a:solidFill>
            <a:schemeClr val="accent5">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a:extLst>
              <a:ext uri="{FF2B5EF4-FFF2-40B4-BE49-F238E27FC236}">
                <a16:creationId xmlns:a16="http://schemas.microsoft.com/office/drawing/2014/main" id="{3F3757D2-BEE8-FF48-834F-9DD5FBEBF91C}"/>
              </a:ext>
            </a:extLst>
          </p:cNvPr>
          <p:cNvSpPr/>
          <p:nvPr/>
        </p:nvSpPr>
        <p:spPr>
          <a:xfrm rot="808209">
            <a:off x="6048419" y="357628"/>
            <a:ext cx="562146" cy="488990"/>
          </a:xfrm>
          <a:prstGeom prst="star5">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a:extLst>
              <a:ext uri="{FF2B5EF4-FFF2-40B4-BE49-F238E27FC236}">
                <a16:creationId xmlns:a16="http://schemas.microsoft.com/office/drawing/2014/main" id="{746FB68F-84D4-584A-84CD-1C42195F9A79}"/>
              </a:ext>
            </a:extLst>
          </p:cNvPr>
          <p:cNvSpPr/>
          <p:nvPr/>
        </p:nvSpPr>
        <p:spPr>
          <a:xfrm rot="651253">
            <a:off x="6187829" y="8294085"/>
            <a:ext cx="544228" cy="508944"/>
          </a:xfrm>
          <a:prstGeom prst="star5">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6588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654CCD-AC91-BA49-982C-58E30762E56F}"/>
              </a:ext>
            </a:extLst>
          </p:cNvPr>
          <p:cNvSpPr txBox="1"/>
          <p:nvPr/>
        </p:nvSpPr>
        <p:spPr>
          <a:xfrm>
            <a:off x="291848" y="181571"/>
            <a:ext cx="6339839" cy="584775"/>
          </a:xfrm>
          <a:prstGeom prst="rect">
            <a:avLst/>
          </a:prstGeom>
          <a:noFill/>
        </p:spPr>
        <p:txBody>
          <a:bodyPr wrap="square" rtlCol="0">
            <a:spAutoFit/>
          </a:bodyPr>
          <a:lstStyle/>
          <a:p>
            <a:pPr algn="ctr"/>
            <a:r>
              <a:rPr lang="en-US" sz="3200" b="1" dirty="0">
                <a:latin typeface="Century Gothic" panose="020B0502020202020204" pitchFamily="34" charset="0"/>
              </a:rPr>
              <a:t>My future plans… </a:t>
            </a:r>
          </a:p>
        </p:txBody>
      </p:sp>
      <p:sp>
        <p:nvSpPr>
          <p:cNvPr id="8" name="TextBox 7">
            <a:extLst>
              <a:ext uri="{FF2B5EF4-FFF2-40B4-BE49-F238E27FC236}">
                <a16:creationId xmlns:a16="http://schemas.microsoft.com/office/drawing/2014/main" id="{637D66A1-08BF-AB4C-8223-76E4DC285BC5}"/>
              </a:ext>
            </a:extLst>
          </p:cNvPr>
          <p:cNvSpPr txBox="1"/>
          <p:nvPr/>
        </p:nvSpPr>
        <p:spPr>
          <a:xfrm>
            <a:off x="291848" y="822828"/>
            <a:ext cx="6339839" cy="2154436"/>
          </a:xfrm>
          <a:prstGeom prst="rect">
            <a:avLst/>
          </a:prstGeom>
          <a:noFill/>
        </p:spPr>
        <p:txBody>
          <a:bodyPr wrap="square" rtlCol="0">
            <a:spAutoFit/>
          </a:bodyPr>
          <a:lstStyle/>
          <a:p>
            <a:pPr algn="ctr"/>
            <a:r>
              <a:rPr lang="en-US" sz="2000" dirty="0">
                <a:latin typeface="Century Gothic" panose="020B0502020202020204" pitchFamily="34" charset="0"/>
              </a:rPr>
              <a:t>What do you want to be when you grow up? Draw or write about what kind of life you want when you’re an adult. </a:t>
            </a:r>
          </a:p>
          <a:p>
            <a:pPr algn="ctr"/>
            <a:endParaRPr lang="en-US" sz="1050" dirty="0">
              <a:latin typeface="Century Gothic" panose="020B0502020202020204" pitchFamily="34" charset="0"/>
            </a:endParaRPr>
          </a:p>
          <a:p>
            <a:pPr algn="ctr"/>
            <a:r>
              <a:rPr lang="en-US" sz="2000" dirty="0">
                <a:latin typeface="Century Gothic" panose="020B0502020202020204" pitchFamily="34" charset="0"/>
              </a:rPr>
              <a:t>Think about what job you would like, where you want to live, what pets you would have, and what you would do for fun. </a:t>
            </a:r>
          </a:p>
        </p:txBody>
      </p:sp>
      <p:sp>
        <p:nvSpPr>
          <p:cNvPr id="16" name="Rounded Rectangle 15">
            <a:extLst>
              <a:ext uri="{FF2B5EF4-FFF2-40B4-BE49-F238E27FC236}">
                <a16:creationId xmlns:a16="http://schemas.microsoft.com/office/drawing/2014/main" id="{7601A5D7-3BB8-BC42-886A-F094AD1F4B4C}"/>
              </a:ext>
            </a:extLst>
          </p:cNvPr>
          <p:cNvSpPr/>
          <p:nvPr/>
        </p:nvSpPr>
        <p:spPr>
          <a:xfrm>
            <a:off x="463590" y="3033746"/>
            <a:ext cx="5996354" cy="6533473"/>
          </a:xfrm>
          <a:prstGeom prst="roundRect">
            <a:avLst/>
          </a:prstGeom>
          <a:solidFill>
            <a:schemeClr val="bg1"/>
          </a:solid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5-Point Star 2">
            <a:extLst>
              <a:ext uri="{FF2B5EF4-FFF2-40B4-BE49-F238E27FC236}">
                <a16:creationId xmlns:a16="http://schemas.microsoft.com/office/drawing/2014/main" id="{B3DA12C1-8505-DD45-BDE0-D15EC9C9501A}"/>
              </a:ext>
            </a:extLst>
          </p:cNvPr>
          <p:cNvSpPr/>
          <p:nvPr/>
        </p:nvSpPr>
        <p:spPr>
          <a:xfrm rot="21201812">
            <a:off x="204123" y="2419348"/>
            <a:ext cx="703357" cy="668326"/>
          </a:xfrm>
          <a:prstGeom prst="star5">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a:extLst>
              <a:ext uri="{FF2B5EF4-FFF2-40B4-BE49-F238E27FC236}">
                <a16:creationId xmlns:a16="http://schemas.microsoft.com/office/drawing/2014/main" id="{42B6BCEB-CCC8-D747-B18F-685AB5621DF3}"/>
              </a:ext>
            </a:extLst>
          </p:cNvPr>
          <p:cNvSpPr/>
          <p:nvPr/>
        </p:nvSpPr>
        <p:spPr>
          <a:xfrm>
            <a:off x="5885148" y="8849718"/>
            <a:ext cx="870525" cy="773983"/>
          </a:xfrm>
          <a:prstGeom prst="star5">
            <a:avLst/>
          </a:prstGeom>
          <a:solidFill>
            <a:schemeClr val="accent5">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a:extLst>
              <a:ext uri="{FF2B5EF4-FFF2-40B4-BE49-F238E27FC236}">
                <a16:creationId xmlns:a16="http://schemas.microsoft.com/office/drawing/2014/main" id="{3F3757D2-BEE8-FF48-834F-9DD5FBEBF91C}"/>
              </a:ext>
            </a:extLst>
          </p:cNvPr>
          <p:cNvSpPr/>
          <p:nvPr/>
        </p:nvSpPr>
        <p:spPr>
          <a:xfrm rot="808209">
            <a:off x="6048419" y="357628"/>
            <a:ext cx="562146" cy="488990"/>
          </a:xfrm>
          <a:prstGeom prst="star5">
            <a:avLst/>
          </a:prstGeom>
          <a:solidFill>
            <a:schemeClr val="accent4">
              <a:lumMod val="20000"/>
              <a:lumOff val="8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5-Point Star 18">
            <a:extLst>
              <a:ext uri="{FF2B5EF4-FFF2-40B4-BE49-F238E27FC236}">
                <a16:creationId xmlns:a16="http://schemas.microsoft.com/office/drawing/2014/main" id="{746FB68F-84D4-584A-84CD-1C42195F9A79}"/>
              </a:ext>
            </a:extLst>
          </p:cNvPr>
          <p:cNvSpPr/>
          <p:nvPr/>
        </p:nvSpPr>
        <p:spPr>
          <a:xfrm rot="651253">
            <a:off x="6187829" y="8294085"/>
            <a:ext cx="544228" cy="508944"/>
          </a:xfrm>
          <a:prstGeom prst="star5">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6226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TotalTime>
  <Words>1002</Words>
  <Application>Microsoft Office PowerPoint</Application>
  <PresentationFormat>A4 Paper (210x297 mm)</PresentationFormat>
  <Paragraphs>86</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My  Wellbeing Booklet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Tiplady</dc:creator>
  <cp:lastModifiedBy>Kirsty Fitzgibbon</cp:lastModifiedBy>
  <cp:revision>16</cp:revision>
  <dcterms:created xsi:type="dcterms:W3CDTF">2020-07-28T14:03:19Z</dcterms:created>
  <dcterms:modified xsi:type="dcterms:W3CDTF">2021-01-06T11:02:04Z</dcterms:modified>
</cp:coreProperties>
</file>