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57" r:id="rId6"/>
    <p:sldId id="287" r:id="rId7"/>
    <p:sldId id="284" r:id="rId8"/>
    <p:sldId id="258" r:id="rId9"/>
    <p:sldId id="259" r:id="rId10"/>
    <p:sldId id="261" r:id="rId11"/>
    <p:sldId id="262" r:id="rId12"/>
    <p:sldId id="264" r:id="rId13"/>
    <p:sldId id="267" r:id="rId14"/>
    <p:sldId id="265" r:id="rId15"/>
    <p:sldId id="290" r:id="rId16"/>
    <p:sldId id="282" r:id="rId17"/>
    <p:sldId id="268" r:id="rId18"/>
    <p:sldId id="279" r:id="rId19"/>
    <p:sldId id="285" r:id="rId20"/>
    <p:sldId id="280" r:id="rId21"/>
    <p:sldId id="278" r:id="rId22"/>
    <p:sldId id="273" r:id="rId23"/>
    <p:sldId id="275" r:id="rId24"/>
    <p:sldId id="289"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int, Christina" initials="JC" lastIdx="4" clrIdx="0">
    <p:extLst>
      <p:ext uri="{19B8F6BF-5375-455C-9EA6-DF929625EA0E}">
        <p15:presenceInfo xmlns:p15="http://schemas.microsoft.com/office/powerpoint/2012/main" userId="Joint, Christin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3B23EB-F228-4E5E-8283-C6E22C1CC16C}" v="1" dt="2022-11-24T12:21:10.6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853D4F4-2CA7-49DE-9CB5-A19F710077F8}" type="datetimeFigureOut">
              <a:rPr lang="en-GB" smtClean="0"/>
              <a:t>24/11/2022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5FE0FA3-DABF-432A-B874-B0F3E8BA688A}" type="slidenum">
              <a:rPr lang="en-GB" smtClean="0"/>
              <a:t>‹#›</a:t>
            </a:fld>
            <a:endParaRPr lang="en-GB"/>
          </a:p>
        </p:txBody>
      </p:sp>
    </p:spTree>
    <p:extLst>
      <p:ext uri="{BB962C8B-B14F-4D97-AF65-F5344CB8AC3E}">
        <p14:creationId xmlns:p14="http://schemas.microsoft.com/office/powerpoint/2010/main" val="721911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1</a:t>
            </a:fld>
            <a:endParaRPr lang="en-GB"/>
          </a:p>
        </p:txBody>
      </p:sp>
    </p:spTree>
    <p:extLst>
      <p:ext uri="{BB962C8B-B14F-4D97-AF65-F5344CB8AC3E}">
        <p14:creationId xmlns:p14="http://schemas.microsoft.com/office/powerpoint/2010/main" val="3419649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2</a:t>
            </a:fld>
            <a:endParaRPr lang="en-GB"/>
          </a:p>
        </p:txBody>
      </p:sp>
    </p:spTree>
    <p:extLst>
      <p:ext uri="{BB962C8B-B14F-4D97-AF65-F5344CB8AC3E}">
        <p14:creationId xmlns:p14="http://schemas.microsoft.com/office/powerpoint/2010/main" val="262045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3</a:t>
            </a:fld>
            <a:endParaRPr lang="en-GB"/>
          </a:p>
        </p:txBody>
      </p:sp>
    </p:spTree>
    <p:extLst>
      <p:ext uri="{BB962C8B-B14F-4D97-AF65-F5344CB8AC3E}">
        <p14:creationId xmlns:p14="http://schemas.microsoft.com/office/powerpoint/2010/main" val="1901638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4</a:t>
            </a:fld>
            <a:endParaRPr lang="en-GB"/>
          </a:p>
        </p:txBody>
      </p:sp>
    </p:spTree>
    <p:extLst>
      <p:ext uri="{BB962C8B-B14F-4D97-AF65-F5344CB8AC3E}">
        <p14:creationId xmlns:p14="http://schemas.microsoft.com/office/powerpoint/2010/main" val="564443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5</a:t>
            </a:fld>
            <a:endParaRPr lang="en-GB"/>
          </a:p>
        </p:txBody>
      </p:sp>
    </p:spTree>
    <p:extLst>
      <p:ext uri="{BB962C8B-B14F-4D97-AF65-F5344CB8AC3E}">
        <p14:creationId xmlns:p14="http://schemas.microsoft.com/office/powerpoint/2010/main" val="27370937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6</a:t>
            </a:fld>
            <a:endParaRPr lang="en-GB"/>
          </a:p>
        </p:txBody>
      </p:sp>
    </p:spTree>
    <p:extLst>
      <p:ext uri="{BB962C8B-B14F-4D97-AF65-F5344CB8AC3E}">
        <p14:creationId xmlns:p14="http://schemas.microsoft.com/office/powerpoint/2010/main" val="1792744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7</a:t>
            </a:fld>
            <a:endParaRPr lang="en-GB"/>
          </a:p>
        </p:txBody>
      </p:sp>
    </p:spTree>
    <p:extLst>
      <p:ext uri="{BB962C8B-B14F-4D97-AF65-F5344CB8AC3E}">
        <p14:creationId xmlns:p14="http://schemas.microsoft.com/office/powerpoint/2010/main" val="417337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8</a:t>
            </a:fld>
            <a:endParaRPr lang="en-GB"/>
          </a:p>
        </p:txBody>
      </p:sp>
    </p:spTree>
    <p:extLst>
      <p:ext uri="{BB962C8B-B14F-4D97-AF65-F5344CB8AC3E}">
        <p14:creationId xmlns:p14="http://schemas.microsoft.com/office/powerpoint/2010/main" val="2409458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9</a:t>
            </a:fld>
            <a:endParaRPr lang="en-GB"/>
          </a:p>
        </p:txBody>
      </p:sp>
    </p:spTree>
    <p:extLst>
      <p:ext uri="{BB962C8B-B14F-4D97-AF65-F5344CB8AC3E}">
        <p14:creationId xmlns:p14="http://schemas.microsoft.com/office/powerpoint/2010/main" val="1886810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10</a:t>
            </a:fld>
            <a:endParaRPr lang="en-GB"/>
          </a:p>
        </p:txBody>
      </p:sp>
    </p:spTree>
    <p:extLst>
      <p:ext uri="{BB962C8B-B14F-4D97-AF65-F5344CB8AC3E}">
        <p14:creationId xmlns:p14="http://schemas.microsoft.com/office/powerpoint/2010/main" val="3914822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11</a:t>
            </a:fld>
            <a:endParaRPr lang="en-GB"/>
          </a:p>
        </p:txBody>
      </p:sp>
    </p:spTree>
    <p:extLst>
      <p:ext uri="{BB962C8B-B14F-4D97-AF65-F5344CB8AC3E}">
        <p14:creationId xmlns:p14="http://schemas.microsoft.com/office/powerpoint/2010/main" val="1146565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14</a:t>
            </a:fld>
            <a:endParaRPr lang="en-GB"/>
          </a:p>
        </p:txBody>
      </p:sp>
    </p:spTree>
    <p:extLst>
      <p:ext uri="{BB962C8B-B14F-4D97-AF65-F5344CB8AC3E}">
        <p14:creationId xmlns:p14="http://schemas.microsoft.com/office/powerpoint/2010/main" val="4070956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19</a:t>
            </a:fld>
            <a:endParaRPr lang="en-GB"/>
          </a:p>
        </p:txBody>
      </p:sp>
    </p:spTree>
    <p:extLst>
      <p:ext uri="{BB962C8B-B14F-4D97-AF65-F5344CB8AC3E}">
        <p14:creationId xmlns:p14="http://schemas.microsoft.com/office/powerpoint/2010/main" val="292495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20</a:t>
            </a:fld>
            <a:endParaRPr lang="en-GB"/>
          </a:p>
        </p:txBody>
      </p:sp>
    </p:spTree>
    <p:extLst>
      <p:ext uri="{BB962C8B-B14F-4D97-AF65-F5344CB8AC3E}">
        <p14:creationId xmlns:p14="http://schemas.microsoft.com/office/powerpoint/2010/main" val="39240890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E0FA3-DABF-432A-B874-B0F3E8BA688A}" type="slidenum">
              <a:rPr lang="en-GB" smtClean="0"/>
              <a:t>21</a:t>
            </a:fld>
            <a:endParaRPr lang="en-GB"/>
          </a:p>
        </p:txBody>
      </p:sp>
    </p:spTree>
    <p:extLst>
      <p:ext uri="{BB962C8B-B14F-4D97-AF65-F5344CB8AC3E}">
        <p14:creationId xmlns:p14="http://schemas.microsoft.com/office/powerpoint/2010/main" val="3679097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16A1-51CE-405F-98C7-7CA3C6571C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CC35870-8D34-48F3-9BBF-27BE5621A8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36BC306-0BD1-4DE8-A791-4ED5838F1A6E}"/>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5" name="Footer Placeholder 4">
            <a:extLst>
              <a:ext uri="{FF2B5EF4-FFF2-40B4-BE49-F238E27FC236}">
                <a16:creationId xmlns:a16="http://schemas.microsoft.com/office/drawing/2014/main" id="{2C70467B-6C66-4DD7-AC71-59D3E1F7DD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9432FE-E40F-4816-8B68-170C6E98035E}"/>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2636206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4ACA0-22FB-4F16-AABD-C1752F8347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BA4A37-5E44-4BBD-A4B8-0951640EF11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10CA3E-45CB-4866-B860-023428574E5E}"/>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5" name="Footer Placeholder 4">
            <a:extLst>
              <a:ext uri="{FF2B5EF4-FFF2-40B4-BE49-F238E27FC236}">
                <a16:creationId xmlns:a16="http://schemas.microsoft.com/office/drawing/2014/main" id="{FD3E01DA-2244-4F1F-9959-C03DA3695F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5FA4CC-19A0-4E4C-9B2C-7B5246A5E4AE}"/>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4146544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47DEF-C740-4FD0-8DDC-1E64414F2A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4F73F0-FF97-4ABD-AC59-FBF29FDE46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8112415-752B-4855-BCA9-6256E8185108}"/>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5" name="Footer Placeholder 4">
            <a:extLst>
              <a:ext uri="{FF2B5EF4-FFF2-40B4-BE49-F238E27FC236}">
                <a16:creationId xmlns:a16="http://schemas.microsoft.com/office/drawing/2014/main" id="{BAF0F8FC-FA36-4B13-9A9B-7A9822170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1C07A-3EB8-4E56-975B-860AE7FFF2DC}"/>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1491421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C5946-BCD5-471C-8E2D-A05F088B5B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D6EE7B-466A-42E9-AB30-7CE8320607C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A6A0AA-355A-46F8-A4F7-C80E862C16B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496562E-EB17-4BA2-830B-046FA6E6BBBD}"/>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6" name="Footer Placeholder 5">
            <a:extLst>
              <a:ext uri="{FF2B5EF4-FFF2-40B4-BE49-F238E27FC236}">
                <a16:creationId xmlns:a16="http://schemas.microsoft.com/office/drawing/2014/main" id="{BBFC53CD-D765-489C-ADCA-75335FB4F6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91BC3D-EAE2-4DC0-BE42-187F9186350D}"/>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645755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3C02E-0318-42CA-9203-A355C1CDB5E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6D59BDE-030E-41D4-949A-BA686F39B1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ED26BB5-6FED-461F-B483-2459A461B94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4328D8-0A72-49C1-97F0-4D5FD7C387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636EBC0-6F2C-4E95-A14D-14BE779EFB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7B586C5-24A5-4FCC-AB57-5ABB79DC16C7}"/>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8" name="Footer Placeholder 7">
            <a:extLst>
              <a:ext uri="{FF2B5EF4-FFF2-40B4-BE49-F238E27FC236}">
                <a16:creationId xmlns:a16="http://schemas.microsoft.com/office/drawing/2014/main" id="{A2F399F8-D0D5-454F-ACDE-06258585BEF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FB787D-DE4A-40FF-89B2-4B8464E90D0F}"/>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3060731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BD547-F93E-4BB8-8172-93195796701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1CDC1C0-8C93-4B50-8DB5-406252C96382}"/>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4" name="Footer Placeholder 3">
            <a:extLst>
              <a:ext uri="{FF2B5EF4-FFF2-40B4-BE49-F238E27FC236}">
                <a16:creationId xmlns:a16="http://schemas.microsoft.com/office/drawing/2014/main" id="{093975AF-BCA8-446B-AA29-60D758931BF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8295FB-4686-4435-9D49-FBA5A87CCDF2}"/>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2639540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877DD9-EDCA-489B-8181-322F9C84B953}"/>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3" name="Footer Placeholder 2">
            <a:extLst>
              <a:ext uri="{FF2B5EF4-FFF2-40B4-BE49-F238E27FC236}">
                <a16:creationId xmlns:a16="http://schemas.microsoft.com/office/drawing/2014/main" id="{E9EB8231-E149-4B60-98D4-06DE85FD7C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867D9D-928A-4499-AC76-61E4C6377E46}"/>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4184881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2A9BC-7A3E-498E-AB1C-FB20FBE703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9F2E3D3-EA9D-4415-9ABF-61D8B69037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14BF68-61C4-4C62-A551-CCD64D194A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C5434A0-FFA4-415B-826A-F36C892CCC36}"/>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6" name="Footer Placeholder 5">
            <a:extLst>
              <a:ext uri="{FF2B5EF4-FFF2-40B4-BE49-F238E27FC236}">
                <a16:creationId xmlns:a16="http://schemas.microsoft.com/office/drawing/2014/main" id="{8E000A90-C7DF-473C-B381-81F892FFFC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198941-E527-4352-8731-9F8BD53B56DA}"/>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1743631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48BE9-DEB2-4595-B0E5-5B0376C94E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C340981-08FF-4C04-B0EB-9035E115C6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9A9CBA5-BF31-4CA1-83F3-F795FF0700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80FED45-7BC0-4C25-8A2B-B0BFA2FC310E}"/>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6" name="Footer Placeholder 5">
            <a:extLst>
              <a:ext uri="{FF2B5EF4-FFF2-40B4-BE49-F238E27FC236}">
                <a16:creationId xmlns:a16="http://schemas.microsoft.com/office/drawing/2014/main" id="{63584B4B-5B0F-4497-947A-8F37177E94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A887A1-9B2F-4998-8E18-DF691D77B0F0}"/>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2013448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EF8FE-C7F5-458B-9C05-C7697EFE8A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5C231C-B32A-435F-A172-B1EFCD59346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2D5A1E-1D1E-45FC-A0EB-7E287A96C517}"/>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5" name="Footer Placeholder 4">
            <a:extLst>
              <a:ext uri="{FF2B5EF4-FFF2-40B4-BE49-F238E27FC236}">
                <a16:creationId xmlns:a16="http://schemas.microsoft.com/office/drawing/2014/main" id="{698B4B6D-5CEC-4B73-8952-C481449514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58B8D8-0592-4967-A219-7EF4A9BE0BCD}"/>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257712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44A742-4C32-4ED5-AFCA-CB6AFA630FC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67CA92-72EB-4FE2-8A69-115154CBCE8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EF44C-0970-4275-8181-AC96CBB4D99B}"/>
              </a:ext>
            </a:extLst>
          </p:cNvPr>
          <p:cNvSpPr>
            <a:spLocks noGrp="1"/>
          </p:cNvSpPr>
          <p:nvPr>
            <p:ph type="dt" sz="half" idx="10"/>
          </p:nvPr>
        </p:nvSpPr>
        <p:spPr/>
        <p:txBody>
          <a:bodyPr/>
          <a:lstStyle/>
          <a:p>
            <a:fld id="{F9D808D4-DDBF-4FAB-9CEA-2B43C31ED3A4}" type="datetimeFigureOut">
              <a:rPr lang="en-GB" smtClean="0"/>
              <a:t>24/11/2022</a:t>
            </a:fld>
            <a:endParaRPr lang="en-GB"/>
          </a:p>
        </p:txBody>
      </p:sp>
      <p:sp>
        <p:nvSpPr>
          <p:cNvPr id="5" name="Footer Placeholder 4">
            <a:extLst>
              <a:ext uri="{FF2B5EF4-FFF2-40B4-BE49-F238E27FC236}">
                <a16:creationId xmlns:a16="http://schemas.microsoft.com/office/drawing/2014/main" id="{0E3782B8-47D6-4BE4-A46F-7F58CCD6B1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F2B751-0FC1-403E-B7A7-FFD51B166CC6}"/>
              </a:ext>
            </a:extLst>
          </p:cNvPr>
          <p:cNvSpPr>
            <a:spLocks noGrp="1"/>
          </p:cNvSpPr>
          <p:nvPr>
            <p:ph type="sldNum" sz="quarter" idx="12"/>
          </p:nvPr>
        </p:nvSpPr>
        <p:spPr/>
        <p:txBody>
          <a:bodyPr/>
          <a:lstStyle/>
          <a:p>
            <a:fld id="{BC4D395B-E255-4730-A286-56A8F5E304B7}" type="slidenum">
              <a:rPr lang="en-GB" smtClean="0"/>
              <a:t>‹#›</a:t>
            </a:fld>
            <a:endParaRPr lang="en-GB"/>
          </a:p>
        </p:txBody>
      </p:sp>
    </p:spTree>
    <p:extLst>
      <p:ext uri="{BB962C8B-B14F-4D97-AF65-F5344CB8AC3E}">
        <p14:creationId xmlns:p14="http://schemas.microsoft.com/office/powerpoint/2010/main" val="801877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A4353B-5401-4E59-BBA9-B71F0D4A14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948959-8FBB-47BB-8926-035F581153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8716DB-EF37-4AD2-9AA4-3296454C64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D808D4-DDBF-4FAB-9CEA-2B43C31ED3A4}" type="datetimeFigureOut">
              <a:rPr lang="en-GB" smtClean="0"/>
              <a:t>24/11/2022</a:t>
            </a:fld>
            <a:endParaRPr lang="en-GB"/>
          </a:p>
        </p:txBody>
      </p:sp>
      <p:sp>
        <p:nvSpPr>
          <p:cNvPr id="5" name="Footer Placeholder 4">
            <a:extLst>
              <a:ext uri="{FF2B5EF4-FFF2-40B4-BE49-F238E27FC236}">
                <a16:creationId xmlns:a16="http://schemas.microsoft.com/office/drawing/2014/main" id="{2CFF07AA-01C9-433F-B203-8FBE33400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BCDFDAA-AF7A-471F-8A23-28F8864F34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4D395B-E255-4730-A286-56A8F5E304B7}" type="slidenum">
              <a:rPr lang="en-GB" smtClean="0"/>
              <a:t>‹#›</a:t>
            </a:fld>
            <a:endParaRPr lang="en-GB"/>
          </a:p>
        </p:txBody>
      </p:sp>
    </p:spTree>
    <p:extLst>
      <p:ext uri="{BB962C8B-B14F-4D97-AF65-F5344CB8AC3E}">
        <p14:creationId xmlns:p14="http://schemas.microsoft.com/office/powerpoint/2010/main" val="3397961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youtu.be/38ur_bxJJG4" TargetMode="External"/><Relationship Id="rId4" Type="http://schemas.openxmlformats.org/officeDocument/2006/relationships/hyperlink" Target="https://vm.tiktok.com/ZMFBnbkD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youtube.com/watch?v=7_LIC-9rEi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DO-HgQTA4yw"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10FC-5EAF-4E09-8372-221B8F9ADF04}"/>
              </a:ext>
            </a:extLst>
          </p:cNvPr>
          <p:cNvSpPr>
            <a:spLocks noGrp="1"/>
          </p:cNvSpPr>
          <p:nvPr>
            <p:ph type="ctrTitle"/>
          </p:nvPr>
        </p:nvSpPr>
        <p:spPr>
          <a:xfrm>
            <a:off x="1439159" y="5541960"/>
            <a:ext cx="9144000" cy="997703"/>
          </a:xfrm>
        </p:spPr>
        <p:txBody>
          <a:bodyPr>
            <a:normAutofit fontScale="90000"/>
          </a:bodyPr>
          <a:lstStyle/>
          <a:p>
            <a:br>
              <a:rPr lang="en-GB"/>
            </a:br>
            <a:br>
              <a:rPr lang="en-GB"/>
            </a:br>
            <a:br>
              <a:rPr lang="en-GB"/>
            </a:br>
            <a:endParaRPr lang="en-GB"/>
          </a:p>
        </p:txBody>
      </p:sp>
      <p:sp>
        <p:nvSpPr>
          <p:cNvPr id="3" name="Subtitle 2">
            <a:extLst>
              <a:ext uri="{FF2B5EF4-FFF2-40B4-BE49-F238E27FC236}">
                <a16:creationId xmlns:a16="http://schemas.microsoft.com/office/drawing/2014/main" id="{87C7E851-C45A-4625-A948-6355CFD51DF1}"/>
              </a:ext>
            </a:extLst>
          </p:cNvPr>
          <p:cNvSpPr>
            <a:spLocks noGrp="1"/>
          </p:cNvSpPr>
          <p:nvPr>
            <p:ph type="subTitle" idx="1"/>
          </p:nvPr>
        </p:nvSpPr>
        <p:spPr/>
        <p:txBody>
          <a:bodyPr/>
          <a:lstStyle/>
          <a:p>
            <a:endParaRPr lang="en-GB"/>
          </a:p>
        </p:txBody>
      </p:sp>
      <p:sp>
        <p:nvSpPr>
          <p:cNvPr id="8" name="TextBox 7">
            <a:extLst>
              <a:ext uri="{FF2B5EF4-FFF2-40B4-BE49-F238E27FC236}">
                <a16:creationId xmlns:a16="http://schemas.microsoft.com/office/drawing/2014/main" id="{521BF08C-F251-2CA2-C37D-264C722B5D7F}"/>
              </a:ext>
            </a:extLst>
          </p:cNvPr>
          <p:cNvSpPr txBox="1"/>
          <p:nvPr/>
        </p:nvSpPr>
        <p:spPr>
          <a:xfrm>
            <a:off x="490892" y="5517591"/>
            <a:ext cx="11040533" cy="523220"/>
          </a:xfrm>
          <a:prstGeom prst="rect">
            <a:avLst/>
          </a:prstGeom>
          <a:noFill/>
        </p:spPr>
        <p:txBody>
          <a:bodyPr wrap="square" rtlCol="0">
            <a:spAutoFit/>
          </a:bodyPr>
          <a:lstStyle/>
          <a:p>
            <a:pPr algn="ctr"/>
            <a:r>
              <a:rPr lang="en-GB" sz="2800"/>
              <a:t>Think about what you do to support YOUR own wellbeing? </a:t>
            </a:r>
          </a:p>
        </p:txBody>
      </p:sp>
      <p:pic>
        <p:nvPicPr>
          <p:cNvPr id="6" name="Picture 2" descr="https://ukc-powerpoint.officeapps.live.com.mcas.ms/pods/GetClipboardImage.ashx?Id=f9364a9a-2fd4-47a2-ab78-c9feab81bae7&amp;DC=GUK1&amp;pkey=35caa84b-282c-48fd-b7ba-5f66ae3e76d2&amp;wdwaccluster=GUK1&amp;McasCtx=1">
            <a:extLst>
              <a:ext uri="{FF2B5EF4-FFF2-40B4-BE49-F238E27FC236}">
                <a16:creationId xmlns:a16="http://schemas.microsoft.com/office/drawing/2014/main" id="{F5D6C61C-5D7E-65A3-DF41-9C70F8FFAFA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756"/>
          <a:stretch/>
        </p:blipFill>
        <p:spPr bwMode="auto">
          <a:xfrm>
            <a:off x="1219200" y="306276"/>
            <a:ext cx="9753600" cy="49394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2BE7E84-FF15-9E98-51B0-DD28AD07AAD9}"/>
              </a:ext>
            </a:extLst>
          </p:cNvPr>
          <p:cNvSpPr txBox="1"/>
          <p:nvPr/>
        </p:nvSpPr>
        <p:spPr>
          <a:xfrm>
            <a:off x="1616364" y="4325990"/>
            <a:ext cx="5865090" cy="707886"/>
          </a:xfrm>
          <a:prstGeom prst="rect">
            <a:avLst/>
          </a:prstGeom>
          <a:solidFill>
            <a:schemeClr val="tx1">
              <a:lumMod val="85000"/>
              <a:lumOff val="15000"/>
            </a:schemeClr>
          </a:solidFill>
        </p:spPr>
        <p:txBody>
          <a:bodyPr wrap="square" rtlCol="0">
            <a:spAutoFit/>
          </a:bodyPr>
          <a:lstStyle/>
          <a:p>
            <a:r>
              <a:rPr lang="en-GB" sz="4000">
                <a:solidFill>
                  <a:schemeClr val="bg1"/>
                </a:solidFill>
              </a:rPr>
              <a:t>The Neurodiverse child </a:t>
            </a:r>
          </a:p>
        </p:txBody>
      </p:sp>
      <p:sp>
        <p:nvSpPr>
          <p:cNvPr id="11" name="TextBox 10">
            <a:extLst>
              <a:ext uri="{FF2B5EF4-FFF2-40B4-BE49-F238E27FC236}">
                <a16:creationId xmlns:a16="http://schemas.microsoft.com/office/drawing/2014/main" id="{E1975EF7-0FA2-FEB5-8BF9-70C57DD14047}"/>
              </a:ext>
            </a:extLst>
          </p:cNvPr>
          <p:cNvSpPr txBox="1"/>
          <p:nvPr/>
        </p:nvSpPr>
        <p:spPr>
          <a:xfrm>
            <a:off x="8137236" y="4257964"/>
            <a:ext cx="2438400" cy="923330"/>
          </a:xfrm>
          <a:prstGeom prst="rect">
            <a:avLst/>
          </a:prstGeom>
          <a:solidFill>
            <a:schemeClr val="tx1">
              <a:lumMod val="85000"/>
              <a:lumOff val="15000"/>
            </a:schemeClr>
          </a:solidFill>
        </p:spPr>
        <p:txBody>
          <a:bodyPr wrap="square" rtlCol="0">
            <a:spAutoFit/>
          </a:bodyPr>
          <a:lstStyle/>
          <a:p>
            <a:r>
              <a:rPr lang="en-GB">
                <a:solidFill>
                  <a:schemeClr val="bg1"/>
                </a:solidFill>
              </a:rPr>
              <a:t>Kerri White – SENCO </a:t>
            </a:r>
          </a:p>
          <a:p>
            <a:endParaRPr lang="en-GB">
              <a:solidFill>
                <a:schemeClr val="bg1"/>
              </a:solidFill>
            </a:endParaRPr>
          </a:p>
          <a:p>
            <a:r>
              <a:rPr lang="en-GB">
                <a:solidFill>
                  <a:schemeClr val="bg1"/>
                </a:solidFill>
              </a:rPr>
              <a:t>EPS – Christina Joint </a:t>
            </a:r>
          </a:p>
        </p:txBody>
      </p:sp>
    </p:spTree>
    <p:extLst>
      <p:ext uri="{BB962C8B-B14F-4D97-AF65-F5344CB8AC3E}">
        <p14:creationId xmlns:p14="http://schemas.microsoft.com/office/powerpoint/2010/main" val="147655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peech Bubble: Rectangle 1">
            <a:extLst>
              <a:ext uri="{FF2B5EF4-FFF2-40B4-BE49-F238E27FC236}">
                <a16:creationId xmlns:a16="http://schemas.microsoft.com/office/drawing/2014/main" id="{6C222184-C5FA-F26C-65E7-80180BAEFEED}"/>
              </a:ext>
            </a:extLst>
          </p:cNvPr>
          <p:cNvSpPr/>
          <p:nvPr/>
        </p:nvSpPr>
        <p:spPr>
          <a:xfrm>
            <a:off x="4268226" y="411490"/>
            <a:ext cx="3810000" cy="919662"/>
          </a:xfrm>
          <a:prstGeom prst="wedgeRectCallout">
            <a:avLst>
              <a:gd name="adj1" fmla="val -10899"/>
              <a:gd name="adj2" fmla="val 11082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We do Zones of Regulation – the size of the problem is really getting the children to understand. </a:t>
            </a:r>
          </a:p>
        </p:txBody>
      </p:sp>
      <p:sp>
        <p:nvSpPr>
          <p:cNvPr id="4" name="Speech Bubble: Rectangle 3">
            <a:extLst>
              <a:ext uri="{FF2B5EF4-FFF2-40B4-BE49-F238E27FC236}">
                <a16:creationId xmlns:a16="http://schemas.microsoft.com/office/drawing/2014/main" id="{9AB5937B-24F9-2839-91D0-58BE41991BC3}"/>
              </a:ext>
            </a:extLst>
          </p:cNvPr>
          <p:cNvSpPr/>
          <p:nvPr/>
        </p:nvSpPr>
        <p:spPr>
          <a:xfrm>
            <a:off x="4369825" y="5377297"/>
            <a:ext cx="3922889" cy="1093482"/>
          </a:xfrm>
          <a:prstGeom prst="wedgeRectCallout">
            <a:avLst>
              <a:gd name="adj1" fmla="val -36218"/>
              <a:gd name="adj2" fmla="val -1062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I have a ‘now’ and ‘then’ board – this visual board is helping </a:t>
            </a:r>
          </a:p>
        </p:txBody>
      </p:sp>
      <p:sp>
        <p:nvSpPr>
          <p:cNvPr id="6" name="Speech Bubble: Rectangle 5">
            <a:extLst>
              <a:ext uri="{FF2B5EF4-FFF2-40B4-BE49-F238E27FC236}">
                <a16:creationId xmlns:a16="http://schemas.microsoft.com/office/drawing/2014/main" id="{1F9BC152-8DDC-F455-5AA0-D0E387FDB24F}"/>
              </a:ext>
            </a:extLst>
          </p:cNvPr>
          <p:cNvSpPr/>
          <p:nvPr/>
        </p:nvSpPr>
        <p:spPr>
          <a:xfrm>
            <a:off x="244446" y="871321"/>
            <a:ext cx="3132666" cy="1208041"/>
          </a:xfrm>
          <a:prstGeom prst="wedgeRectCallout">
            <a:avLst>
              <a:gd name="adj1" fmla="val 54083"/>
              <a:gd name="adj2" fmla="val 849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They are fine in class – I have no worries about them, but their parents are saying  different. Please help  </a:t>
            </a:r>
          </a:p>
        </p:txBody>
      </p:sp>
      <p:sp>
        <p:nvSpPr>
          <p:cNvPr id="8" name="Speech Bubble: Rectangle 7">
            <a:extLst>
              <a:ext uri="{FF2B5EF4-FFF2-40B4-BE49-F238E27FC236}">
                <a16:creationId xmlns:a16="http://schemas.microsoft.com/office/drawing/2014/main" id="{5BD0B722-5A31-2382-08E5-B5B82277E733}"/>
              </a:ext>
            </a:extLst>
          </p:cNvPr>
          <p:cNvSpPr/>
          <p:nvPr/>
        </p:nvSpPr>
        <p:spPr>
          <a:xfrm>
            <a:off x="8550035" y="3564459"/>
            <a:ext cx="3177822" cy="1654984"/>
          </a:xfrm>
          <a:prstGeom prst="wedgeRectCallout">
            <a:avLst>
              <a:gd name="adj1" fmla="val -68128"/>
              <a:gd name="adj2" fmla="val 33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They have ear defenders, but they don’t like putting them on, we have used rewards, spoken to them, but still they won’t even with encouragement.  </a:t>
            </a:r>
          </a:p>
        </p:txBody>
      </p:sp>
      <p:sp>
        <p:nvSpPr>
          <p:cNvPr id="13" name="Scroll: Horizontal 12">
            <a:extLst>
              <a:ext uri="{FF2B5EF4-FFF2-40B4-BE49-F238E27FC236}">
                <a16:creationId xmlns:a16="http://schemas.microsoft.com/office/drawing/2014/main" id="{B04B90A0-502C-E787-B34B-02CFADCF3C7F}"/>
              </a:ext>
            </a:extLst>
          </p:cNvPr>
          <p:cNvSpPr/>
          <p:nvPr/>
        </p:nvSpPr>
        <p:spPr>
          <a:xfrm>
            <a:off x="3797685" y="1722725"/>
            <a:ext cx="4009607" cy="3273778"/>
          </a:xfrm>
          <a:prstGeom prst="horizontalScroll">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a:t>Some staff views over the last 6 weeks. </a:t>
            </a:r>
          </a:p>
        </p:txBody>
      </p:sp>
      <p:sp>
        <p:nvSpPr>
          <p:cNvPr id="14" name="Speech Bubble: Rectangle 13">
            <a:extLst>
              <a:ext uri="{FF2B5EF4-FFF2-40B4-BE49-F238E27FC236}">
                <a16:creationId xmlns:a16="http://schemas.microsoft.com/office/drawing/2014/main" id="{25BCE9E4-C958-9958-C9B5-75D753E0E120}"/>
              </a:ext>
            </a:extLst>
          </p:cNvPr>
          <p:cNvSpPr/>
          <p:nvPr/>
        </p:nvSpPr>
        <p:spPr>
          <a:xfrm>
            <a:off x="8361919" y="1073194"/>
            <a:ext cx="3554054" cy="1448733"/>
          </a:xfrm>
          <a:prstGeom prst="wedgeRectCallout">
            <a:avLst>
              <a:gd name="adj1" fmla="val -50315"/>
              <a:gd name="adj2" fmla="val 1004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I have a tent but the children who need it don’t always want to. </a:t>
            </a:r>
          </a:p>
        </p:txBody>
      </p:sp>
      <p:sp>
        <p:nvSpPr>
          <p:cNvPr id="15" name="Speech Bubble: Rectangle 14">
            <a:extLst>
              <a:ext uri="{FF2B5EF4-FFF2-40B4-BE49-F238E27FC236}">
                <a16:creationId xmlns:a16="http://schemas.microsoft.com/office/drawing/2014/main" id="{FFE50774-0FAD-E530-BA81-C1294CAE20A0}"/>
              </a:ext>
            </a:extLst>
          </p:cNvPr>
          <p:cNvSpPr/>
          <p:nvPr/>
        </p:nvSpPr>
        <p:spPr>
          <a:xfrm>
            <a:off x="464143" y="4233692"/>
            <a:ext cx="2854791" cy="1481222"/>
          </a:xfrm>
          <a:prstGeom prst="wedgeRectCallout">
            <a:avLst>
              <a:gd name="adj1" fmla="val 70848"/>
              <a:gd name="adj2" fmla="val -346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I have fidget toys, which work for the child, but they are disrupting the other children </a:t>
            </a:r>
          </a:p>
        </p:txBody>
      </p:sp>
    </p:spTree>
    <p:extLst>
      <p:ext uri="{BB962C8B-B14F-4D97-AF65-F5344CB8AC3E}">
        <p14:creationId xmlns:p14="http://schemas.microsoft.com/office/powerpoint/2010/main" val="255544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peech Bubble: Rectangle 1">
            <a:extLst>
              <a:ext uri="{FF2B5EF4-FFF2-40B4-BE49-F238E27FC236}">
                <a16:creationId xmlns:a16="http://schemas.microsoft.com/office/drawing/2014/main" id="{6C222184-C5FA-F26C-65E7-80180BAEFEED}"/>
              </a:ext>
            </a:extLst>
          </p:cNvPr>
          <p:cNvSpPr/>
          <p:nvPr/>
        </p:nvSpPr>
        <p:spPr>
          <a:xfrm>
            <a:off x="8082843" y="422080"/>
            <a:ext cx="3810000" cy="691444"/>
          </a:xfrm>
          <a:prstGeom prst="wedgeRectCallout">
            <a:avLst>
              <a:gd name="adj1" fmla="val -64717"/>
              <a:gd name="adj2" fmla="val 3048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 ‘Worry box’ – ‘I don’t have one’ – </a:t>
            </a:r>
          </a:p>
          <a:p>
            <a:pPr algn="ctr"/>
            <a:r>
              <a:rPr lang="en-GB"/>
              <a:t>‘Yes we do!’ </a:t>
            </a:r>
          </a:p>
        </p:txBody>
      </p:sp>
      <p:sp>
        <p:nvSpPr>
          <p:cNvPr id="3" name="Speech Bubble: Rectangle 2">
            <a:extLst>
              <a:ext uri="{FF2B5EF4-FFF2-40B4-BE49-F238E27FC236}">
                <a16:creationId xmlns:a16="http://schemas.microsoft.com/office/drawing/2014/main" id="{9CD012B3-F5E4-827C-41B2-5E55024D1348}"/>
              </a:ext>
            </a:extLst>
          </p:cNvPr>
          <p:cNvSpPr/>
          <p:nvPr/>
        </p:nvSpPr>
        <p:spPr>
          <a:xfrm>
            <a:off x="8500533" y="1638557"/>
            <a:ext cx="3370110" cy="674254"/>
          </a:xfrm>
          <a:prstGeom prst="wedgeRectCallout">
            <a:avLst>
              <a:gd name="adj1" fmla="val -60569"/>
              <a:gd name="adj2" fmla="val -18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My teacher – just a hug helps me</a:t>
            </a:r>
          </a:p>
        </p:txBody>
      </p:sp>
      <p:sp>
        <p:nvSpPr>
          <p:cNvPr id="4" name="Speech Bubble: Rectangle 3">
            <a:extLst>
              <a:ext uri="{FF2B5EF4-FFF2-40B4-BE49-F238E27FC236}">
                <a16:creationId xmlns:a16="http://schemas.microsoft.com/office/drawing/2014/main" id="{9AB5937B-24F9-2839-91D0-58BE41991BC3}"/>
              </a:ext>
            </a:extLst>
          </p:cNvPr>
          <p:cNvSpPr/>
          <p:nvPr/>
        </p:nvSpPr>
        <p:spPr>
          <a:xfrm>
            <a:off x="8082843" y="5473829"/>
            <a:ext cx="3922889" cy="1093482"/>
          </a:xfrm>
          <a:prstGeom prst="wedgeRectCallout">
            <a:avLst>
              <a:gd name="adj1" fmla="val -55996"/>
              <a:gd name="adj2" fmla="val -758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We have a tent, quiet book area with bean bags. </a:t>
            </a:r>
          </a:p>
        </p:txBody>
      </p:sp>
      <p:sp>
        <p:nvSpPr>
          <p:cNvPr id="5" name="Speech Bubble: Rectangle 4">
            <a:extLst>
              <a:ext uri="{FF2B5EF4-FFF2-40B4-BE49-F238E27FC236}">
                <a16:creationId xmlns:a16="http://schemas.microsoft.com/office/drawing/2014/main" id="{D737D8E4-4CFC-F1EC-2A94-0B6C921556D2}"/>
              </a:ext>
            </a:extLst>
          </p:cNvPr>
          <p:cNvSpPr/>
          <p:nvPr/>
        </p:nvSpPr>
        <p:spPr>
          <a:xfrm>
            <a:off x="186268" y="3844638"/>
            <a:ext cx="3776132" cy="674254"/>
          </a:xfrm>
          <a:prstGeom prst="wedgeRectCallout">
            <a:avLst>
              <a:gd name="adj1" fmla="val 43655"/>
              <a:gd name="adj2" fmla="val -8714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Mrs Allen and the LSAs always help us</a:t>
            </a:r>
          </a:p>
        </p:txBody>
      </p:sp>
      <p:sp>
        <p:nvSpPr>
          <p:cNvPr id="6" name="Speech Bubble: Rectangle 5">
            <a:extLst>
              <a:ext uri="{FF2B5EF4-FFF2-40B4-BE49-F238E27FC236}">
                <a16:creationId xmlns:a16="http://schemas.microsoft.com/office/drawing/2014/main" id="{1F9BC152-8DDC-F455-5AA0-D0E387FDB24F}"/>
              </a:ext>
            </a:extLst>
          </p:cNvPr>
          <p:cNvSpPr/>
          <p:nvPr/>
        </p:nvSpPr>
        <p:spPr>
          <a:xfrm>
            <a:off x="186268" y="430515"/>
            <a:ext cx="3132666" cy="1208041"/>
          </a:xfrm>
          <a:prstGeom prst="wedgeRectCallout">
            <a:avLst>
              <a:gd name="adj1" fmla="val 48776"/>
              <a:gd name="adj2" fmla="val 1124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Mrs Wilson listens and helps me and my family </a:t>
            </a:r>
          </a:p>
        </p:txBody>
      </p:sp>
      <p:sp>
        <p:nvSpPr>
          <p:cNvPr id="7" name="Speech Bubble: Rectangle 6">
            <a:extLst>
              <a:ext uri="{FF2B5EF4-FFF2-40B4-BE49-F238E27FC236}">
                <a16:creationId xmlns:a16="http://schemas.microsoft.com/office/drawing/2014/main" id="{A17202F9-7405-A6BD-225A-28F2CB161FDC}"/>
              </a:ext>
            </a:extLst>
          </p:cNvPr>
          <p:cNvSpPr/>
          <p:nvPr/>
        </p:nvSpPr>
        <p:spPr>
          <a:xfrm>
            <a:off x="4070873" y="5255944"/>
            <a:ext cx="3255616" cy="1093482"/>
          </a:xfrm>
          <a:prstGeom prst="wedgeRectCallout">
            <a:avLst>
              <a:gd name="adj1" fmla="val 18307"/>
              <a:gd name="adj2" fmla="val -1186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The panda room is great </a:t>
            </a:r>
          </a:p>
        </p:txBody>
      </p:sp>
      <p:sp>
        <p:nvSpPr>
          <p:cNvPr id="8" name="Speech Bubble: Rectangle 7">
            <a:extLst>
              <a:ext uri="{FF2B5EF4-FFF2-40B4-BE49-F238E27FC236}">
                <a16:creationId xmlns:a16="http://schemas.microsoft.com/office/drawing/2014/main" id="{5BD0B722-5A31-2382-08E5-B5B82277E733}"/>
              </a:ext>
            </a:extLst>
          </p:cNvPr>
          <p:cNvSpPr/>
          <p:nvPr/>
        </p:nvSpPr>
        <p:spPr>
          <a:xfrm>
            <a:off x="8764525" y="2650511"/>
            <a:ext cx="3177822" cy="961933"/>
          </a:xfrm>
          <a:prstGeom prst="wedgeRectCallout">
            <a:avLst>
              <a:gd name="adj1" fmla="val -68128"/>
              <a:gd name="adj2" fmla="val 33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Everyone in this school will help  </a:t>
            </a:r>
          </a:p>
        </p:txBody>
      </p:sp>
      <p:sp>
        <p:nvSpPr>
          <p:cNvPr id="9" name="Speech Bubble: Rectangle 8">
            <a:extLst>
              <a:ext uri="{FF2B5EF4-FFF2-40B4-BE49-F238E27FC236}">
                <a16:creationId xmlns:a16="http://schemas.microsoft.com/office/drawing/2014/main" id="{3BEF7208-DF1C-7B5F-149A-E6E016B68A08}"/>
              </a:ext>
            </a:extLst>
          </p:cNvPr>
          <p:cNvSpPr/>
          <p:nvPr/>
        </p:nvSpPr>
        <p:spPr>
          <a:xfrm>
            <a:off x="249653" y="2414730"/>
            <a:ext cx="2854791" cy="1014270"/>
          </a:xfrm>
          <a:prstGeom prst="wedgeRectCallout">
            <a:avLst>
              <a:gd name="adj1" fmla="val 73149"/>
              <a:gd name="adj2" fmla="val -277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All the teachers – I’ve ever had…….</a:t>
            </a:r>
          </a:p>
        </p:txBody>
      </p:sp>
      <p:sp>
        <p:nvSpPr>
          <p:cNvPr id="11" name="Speech Bubble: Rectangle 10">
            <a:extLst>
              <a:ext uri="{FF2B5EF4-FFF2-40B4-BE49-F238E27FC236}">
                <a16:creationId xmlns:a16="http://schemas.microsoft.com/office/drawing/2014/main" id="{F2C75883-BF7C-8840-8864-71A79CAF458C}"/>
              </a:ext>
            </a:extLst>
          </p:cNvPr>
          <p:cNvSpPr/>
          <p:nvPr/>
        </p:nvSpPr>
        <p:spPr>
          <a:xfrm>
            <a:off x="7947380" y="4374573"/>
            <a:ext cx="3776132" cy="674254"/>
          </a:xfrm>
          <a:prstGeom prst="wedgeRectCallout">
            <a:avLst>
              <a:gd name="adj1" fmla="val -37361"/>
              <a:gd name="adj2" fmla="val -1290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Sydney the Snow Owl  </a:t>
            </a:r>
          </a:p>
        </p:txBody>
      </p:sp>
      <p:sp>
        <p:nvSpPr>
          <p:cNvPr id="13" name="Scroll: Horizontal 12">
            <a:extLst>
              <a:ext uri="{FF2B5EF4-FFF2-40B4-BE49-F238E27FC236}">
                <a16:creationId xmlns:a16="http://schemas.microsoft.com/office/drawing/2014/main" id="{B04B90A0-502C-E787-B34B-02CFADCF3C7F}"/>
              </a:ext>
            </a:extLst>
          </p:cNvPr>
          <p:cNvSpPr/>
          <p:nvPr/>
        </p:nvSpPr>
        <p:spPr>
          <a:xfrm>
            <a:off x="4070873" y="1426762"/>
            <a:ext cx="3984979" cy="3273778"/>
          </a:xfrm>
          <a:prstGeom prst="horizontalScroll">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000"/>
              <a:t>Pupil views- Who and are your views listened to? </a:t>
            </a:r>
          </a:p>
          <a:p>
            <a:pPr algn="ctr"/>
            <a:endParaRPr lang="en-GB" sz="2000"/>
          </a:p>
          <a:p>
            <a:pPr algn="ctr"/>
            <a:r>
              <a:rPr lang="en-GB" sz="2000"/>
              <a:t>What helps you in school to feel happy and safe? </a:t>
            </a:r>
          </a:p>
        </p:txBody>
      </p:sp>
      <p:sp>
        <p:nvSpPr>
          <p:cNvPr id="14" name="Speech Bubble: Rectangle 13">
            <a:extLst>
              <a:ext uri="{FF2B5EF4-FFF2-40B4-BE49-F238E27FC236}">
                <a16:creationId xmlns:a16="http://schemas.microsoft.com/office/drawing/2014/main" id="{25BCE9E4-C958-9958-C9B5-75D753E0E120}"/>
              </a:ext>
            </a:extLst>
          </p:cNvPr>
          <p:cNvSpPr/>
          <p:nvPr/>
        </p:nvSpPr>
        <p:spPr>
          <a:xfrm>
            <a:off x="3772435" y="290689"/>
            <a:ext cx="3554054" cy="851027"/>
          </a:xfrm>
          <a:prstGeom prst="wedgeRectCallout">
            <a:avLst>
              <a:gd name="adj1" fmla="val 27390"/>
              <a:gd name="adj2" fmla="val 8320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Mrs Waite, always listens, especially if it’s a big problem  </a:t>
            </a:r>
          </a:p>
        </p:txBody>
      </p:sp>
      <p:sp>
        <p:nvSpPr>
          <p:cNvPr id="15" name="Speech Bubble: Rectangle 14">
            <a:extLst>
              <a:ext uri="{FF2B5EF4-FFF2-40B4-BE49-F238E27FC236}">
                <a16:creationId xmlns:a16="http://schemas.microsoft.com/office/drawing/2014/main" id="{FFE50774-0FAD-E530-BA81-C1294CAE20A0}"/>
              </a:ext>
            </a:extLst>
          </p:cNvPr>
          <p:cNvSpPr/>
          <p:nvPr/>
        </p:nvSpPr>
        <p:spPr>
          <a:xfrm>
            <a:off x="325205" y="4768366"/>
            <a:ext cx="2854791" cy="1481222"/>
          </a:xfrm>
          <a:prstGeom prst="wedgeRectCallout">
            <a:avLst>
              <a:gd name="adj1" fmla="val 82640"/>
              <a:gd name="adj2" fmla="val -453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The MDAs listen to me and try and help sort the problem or they tell my teacher </a:t>
            </a:r>
          </a:p>
        </p:txBody>
      </p:sp>
    </p:spTree>
    <p:extLst>
      <p:ext uri="{BB962C8B-B14F-4D97-AF65-F5344CB8AC3E}">
        <p14:creationId xmlns:p14="http://schemas.microsoft.com/office/powerpoint/2010/main" val="2496760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0F2F439E-B1F2-576C-A0C2-6371AC608A86}"/>
              </a:ext>
            </a:extLst>
          </p:cNvPr>
          <p:cNvSpPr/>
          <p:nvPr/>
        </p:nvSpPr>
        <p:spPr>
          <a:xfrm>
            <a:off x="2438400" y="1659467"/>
            <a:ext cx="6818489" cy="3160889"/>
          </a:xfrm>
          <a:prstGeom prst="wedgeRoundRectCallout">
            <a:avLst>
              <a:gd name="adj1" fmla="val -51447"/>
              <a:gd name="adj2" fmla="val 9610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a:t>What is your child doing, which is causing you to worry? </a:t>
            </a:r>
          </a:p>
        </p:txBody>
      </p:sp>
    </p:spTree>
    <p:extLst>
      <p:ext uri="{BB962C8B-B14F-4D97-AF65-F5344CB8AC3E}">
        <p14:creationId xmlns:p14="http://schemas.microsoft.com/office/powerpoint/2010/main" val="3682698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kc-powerpoint.officeapps.live.com.mcas.ms/pods/GetClipboardImage.ashx?Id=8155abeb-74f1-42e1-9050-3eee291b6278&amp;DC=GUK1&amp;pkey=723d7286-bc52-46ce-a1f7-a28c88ba2749&amp;wdwaccluster=GUK1&amp;McasCtx=1">
            <a:extLst>
              <a:ext uri="{FF2B5EF4-FFF2-40B4-BE49-F238E27FC236}">
                <a16:creationId xmlns:a16="http://schemas.microsoft.com/office/drawing/2014/main" id="{71B80009-5A2F-4B9C-99CD-F6765ED4AE1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243"/>
          <a:stretch/>
        </p:blipFill>
        <p:spPr bwMode="auto">
          <a:xfrm>
            <a:off x="476573" y="334817"/>
            <a:ext cx="11586117" cy="584963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2E73931-B553-EA81-5BF2-33078A617ABB}"/>
              </a:ext>
            </a:extLst>
          </p:cNvPr>
          <p:cNvSpPr txBox="1"/>
          <p:nvPr/>
        </p:nvSpPr>
        <p:spPr>
          <a:xfrm>
            <a:off x="6539346" y="5538117"/>
            <a:ext cx="6096000" cy="646331"/>
          </a:xfrm>
          <a:prstGeom prst="rect">
            <a:avLst/>
          </a:prstGeom>
          <a:noFill/>
        </p:spPr>
        <p:txBody>
          <a:bodyPr wrap="square">
            <a:spAutoFit/>
          </a:bodyPr>
          <a:lstStyle/>
          <a:p>
            <a:r>
              <a:rPr lang="en-GB">
                <a:hlinkClick r:id="rId4"/>
              </a:rPr>
              <a:t>https://vm.tiktok.com/ZMFBnbkDm/</a:t>
            </a:r>
            <a:endParaRPr lang="en-GB"/>
          </a:p>
          <a:p>
            <a:endParaRPr lang="en-GB"/>
          </a:p>
        </p:txBody>
      </p:sp>
      <p:sp>
        <p:nvSpPr>
          <p:cNvPr id="3" name="TextBox 2">
            <a:extLst>
              <a:ext uri="{FF2B5EF4-FFF2-40B4-BE49-F238E27FC236}">
                <a16:creationId xmlns:a16="http://schemas.microsoft.com/office/drawing/2014/main" id="{60834CC5-7447-6464-8B0C-1768A21E7061}"/>
              </a:ext>
            </a:extLst>
          </p:cNvPr>
          <p:cNvSpPr txBox="1"/>
          <p:nvPr/>
        </p:nvSpPr>
        <p:spPr>
          <a:xfrm>
            <a:off x="2262908" y="4534241"/>
            <a:ext cx="6096000" cy="646331"/>
          </a:xfrm>
          <a:prstGeom prst="rect">
            <a:avLst/>
          </a:prstGeom>
          <a:noFill/>
        </p:spPr>
        <p:txBody>
          <a:bodyPr wrap="square">
            <a:spAutoFit/>
          </a:bodyPr>
          <a:lstStyle/>
          <a:p>
            <a:r>
              <a:rPr lang="en-GB">
                <a:hlinkClick r:id="rId5"/>
              </a:rPr>
              <a:t>https://youtu.be/38ur_bxJJG4</a:t>
            </a:r>
            <a:endParaRPr lang="en-GB"/>
          </a:p>
          <a:p>
            <a:endParaRPr lang="en-GB"/>
          </a:p>
        </p:txBody>
      </p:sp>
    </p:spTree>
    <p:extLst>
      <p:ext uri="{BB962C8B-B14F-4D97-AF65-F5344CB8AC3E}">
        <p14:creationId xmlns:p14="http://schemas.microsoft.com/office/powerpoint/2010/main" val="624739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ukc-powerpoint.officeapps.live.com.mcas.ms/pods/GetClipboardImage.ashx?Id=610a5870-93c0-4667-a8c5-33cbb8457660&amp;DC=GUK1&amp;pkey=b515f96f-6db6-4e03-8cbd-b7c15a1cad27&amp;wdwaccluster=GUK1&amp;McasCtx=1">
            <a:extLst>
              <a:ext uri="{FF2B5EF4-FFF2-40B4-BE49-F238E27FC236}">
                <a16:creationId xmlns:a16="http://schemas.microsoft.com/office/drawing/2014/main" id="{33B61117-3C7F-4BC4-A799-A6D17392B9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771"/>
          <a:stretch/>
        </p:blipFill>
        <p:spPr bwMode="auto">
          <a:xfrm>
            <a:off x="811905" y="657946"/>
            <a:ext cx="10568189" cy="554210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A3B9CCC-6C72-5425-F04D-4D20DBB865D6}"/>
              </a:ext>
            </a:extLst>
          </p:cNvPr>
          <p:cNvSpPr txBox="1"/>
          <p:nvPr/>
        </p:nvSpPr>
        <p:spPr>
          <a:xfrm>
            <a:off x="6982690" y="5708073"/>
            <a:ext cx="4978400" cy="369332"/>
          </a:xfrm>
          <a:prstGeom prst="rect">
            <a:avLst/>
          </a:prstGeom>
          <a:noFill/>
        </p:spPr>
        <p:txBody>
          <a:bodyPr wrap="square" rtlCol="0">
            <a:spAutoFit/>
          </a:bodyPr>
          <a:lstStyle/>
          <a:p>
            <a:r>
              <a:rPr lang="en-GB"/>
              <a:t>At least 5 of your pupils will have SEND needs </a:t>
            </a:r>
          </a:p>
        </p:txBody>
      </p:sp>
    </p:spTree>
    <p:extLst>
      <p:ext uri="{BB962C8B-B14F-4D97-AF65-F5344CB8AC3E}">
        <p14:creationId xmlns:p14="http://schemas.microsoft.com/office/powerpoint/2010/main" val="2375877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ukc-powerpoint.officeapps.live.com.mcas.ms/pods/GetClipboardImage.ashx?Id=e4e0e687-15f9-49ea-8893-b43962a199eb&amp;DC=GUK1&amp;pkey=a63894ea-9dd0-4bb1-965a-4dcbe13dfab1&amp;wdwaccluster=GUK1&amp;McasCtx=1">
            <a:extLst>
              <a:ext uri="{FF2B5EF4-FFF2-40B4-BE49-F238E27FC236}">
                <a16:creationId xmlns:a16="http://schemas.microsoft.com/office/drawing/2014/main" id="{10F03D3B-98CA-473A-9965-4CE19FA443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9375"/>
          <a:stretch/>
        </p:blipFill>
        <p:spPr bwMode="auto">
          <a:xfrm>
            <a:off x="81783" y="785091"/>
            <a:ext cx="11714398" cy="562970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A009518-A954-6935-3ED2-77AE780A8205}"/>
              </a:ext>
            </a:extLst>
          </p:cNvPr>
          <p:cNvSpPr txBox="1"/>
          <p:nvPr/>
        </p:nvSpPr>
        <p:spPr>
          <a:xfrm>
            <a:off x="3408218" y="258536"/>
            <a:ext cx="6096000" cy="369332"/>
          </a:xfrm>
          <a:prstGeom prst="rect">
            <a:avLst/>
          </a:prstGeom>
          <a:noFill/>
        </p:spPr>
        <p:txBody>
          <a:bodyPr wrap="square">
            <a:spAutoFit/>
          </a:bodyPr>
          <a:lstStyle/>
          <a:p>
            <a:r>
              <a:rPr lang="en-GB">
                <a:hlinkClick r:id="rId4"/>
              </a:rPr>
              <a:t>https://www.youtube.com/watch?v=7_LIC-9rEi0</a:t>
            </a:r>
            <a:endParaRPr lang="en-GB"/>
          </a:p>
        </p:txBody>
      </p:sp>
    </p:spTree>
    <p:extLst>
      <p:ext uri="{BB962C8B-B14F-4D97-AF65-F5344CB8AC3E}">
        <p14:creationId xmlns:p14="http://schemas.microsoft.com/office/powerpoint/2010/main" val="3284192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8EC8A20-5DA0-72DF-FA21-0BD468142675}"/>
              </a:ext>
            </a:extLst>
          </p:cNvPr>
          <p:cNvGrpSpPr/>
          <p:nvPr/>
        </p:nvGrpSpPr>
        <p:grpSpPr>
          <a:xfrm>
            <a:off x="643466" y="402166"/>
            <a:ext cx="11266311" cy="6053667"/>
            <a:chOff x="1081738" y="1168400"/>
            <a:chExt cx="9753600" cy="5486400"/>
          </a:xfrm>
        </p:grpSpPr>
        <p:pic>
          <p:nvPicPr>
            <p:cNvPr id="7170" name="Picture 2" descr="https://ukc-powerpoint.officeapps.live.com.mcas.ms/pods/GetClipboardImage.ashx?Id=2f862ef6-8df5-4b6c-a074-a70152a6a743&amp;DC=GUK1&amp;pkey=d8977abf-20f3-41ec-b3b3-f0712af90e04&amp;wdwaccluster=GUK1&amp;McasCtx=1">
              <a:extLst>
                <a:ext uri="{FF2B5EF4-FFF2-40B4-BE49-F238E27FC236}">
                  <a16:creationId xmlns:a16="http://schemas.microsoft.com/office/drawing/2014/main" id="{524C2FA1-91A4-4EA3-B6AF-DA1CA01AF6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1738" y="116840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DDDBCF5-4741-88F4-6AA7-04E47022FB4D}"/>
                </a:ext>
              </a:extLst>
            </p:cNvPr>
            <p:cNvSpPr/>
            <p:nvPr/>
          </p:nvSpPr>
          <p:spPr>
            <a:xfrm>
              <a:off x="6562725" y="5429250"/>
              <a:ext cx="3695700"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Rectangle 6">
            <a:extLst>
              <a:ext uri="{FF2B5EF4-FFF2-40B4-BE49-F238E27FC236}">
                <a16:creationId xmlns:a16="http://schemas.microsoft.com/office/drawing/2014/main" id="{22FB5ACA-2EEF-383B-C0FE-B77023C71FF9}"/>
              </a:ext>
            </a:extLst>
          </p:cNvPr>
          <p:cNvSpPr/>
          <p:nvPr/>
        </p:nvSpPr>
        <p:spPr>
          <a:xfrm>
            <a:off x="6932712" y="5581650"/>
            <a:ext cx="3846188"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10">
            <a:extLst>
              <a:ext uri="{FF2B5EF4-FFF2-40B4-BE49-F238E27FC236}">
                <a16:creationId xmlns:a16="http://schemas.microsoft.com/office/drawing/2014/main" id="{674C8ADF-7EB6-8DBE-E58F-02B30A73AB19}"/>
              </a:ext>
            </a:extLst>
          </p:cNvPr>
          <p:cNvSpPr/>
          <p:nvPr/>
        </p:nvSpPr>
        <p:spPr>
          <a:xfrm>
            <a:off x="7646234" y="364065"/>
            <a:ext cx="4015188" cy="2489971"/>
          </a:xfrm>
          <a:prstGeom prst="wedgeRectCallout">
            <a:avLst>
              <a:gd name="adj1" fmla="val -154989"/>
              <a:gd name="adj2" fmla="val 676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They are fine in class – I have no worries about them, but parents say different. We understand that many pupils will ‘mask’ their needs in school, but eventually from experience we know these are displayed in school. </a:t>
            </a:r>
          </a:p>
        </p:txBody>
      </p:sp>
    </p:spTree>
    <p:extLst>
      <p:ext uri="{BB962C8B-B14F-4D97-AF65-F5344CB8AC3E}">
        <p14:creationId xmlns:p14="http://schemas.microsoft.com/office/powerpoint/2010/main" val="3620090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80E24EB8-69A5-A202-9AB9-49CF4EDF477C}"/>
              </a:ext>
            </a:extLst>
          </p:cNvPr>
          <p:cNvGrpSpPr/>
          <p:nvPr/>
        </p:nvGrpSpPr>
        <p:grpSpPr>
          <a:xfrm>
            <a:off x="157019" y="-928768"/>
            <a:ext cx="11640896" cy="7442456"/>
            <a:chOff x="1172767" y="-31172"/>
            <a:chExt cx="9753600" cy="6279572"/>
          </a:xfrm>
        </p:grpSpPr>
        <p:pic>
          <p:nvPicPr>
            <p:cNvPr id="9218" name="Picture 2" descr="https://ukc-powerpoint.officeapps.live.com.mcas.ms/pods/GetClipboardImage.ashx?Id=f478544d-af88-4ab7-b34e-38cd968820da&amp;DC=GUK1&amp;pkey=3246999e-459b-4870-9fb6-dc87e40374b9&amp;wdwaccluster=GUK1&amp;McasCtx=1">
              <a:extLst>
                <a:ext uri="{FF2B5EF4-FFF2-40B4-BE49-F238E27FC236}">
                  <a16:creationId xmlns:a16="http://schemas.microsoft.com/office/drawing/2014/main" id="{ABC46C97-263F-4E90-8C8B-6D92ECBA0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2767" y="-31172"/>
              <a:ext cx="9753600" cy="54863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FBA6CF56-4C65-EFA4-6761-6A914C9EE074}"/>
                </a:ext>
              </a:extLst>
            </p:cNvPr>
            <p:cNvSpPr/>
            <p:nvPr/>
          </p:nvSpPr>
          <p:spPr>
            <a:xfrm>
              <a:off x="4124325" y="5800725"/>
              <a:ext cx="4686300" cy="447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07050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ukc-powerpoint.officeapps.live.com.mcas.ms/pods/GetClipboardImage.ashx?Id=e7604668-0dd2-4c75-aab2-3c9e88a83696&amp;DC=GUK1&amp;pkey=7cd548d1-8ac1-46ca-adc2-dd75df451575&amp;wdwaccluster=GUK1&amp;McasCtx=1">
            <a:extLst>
              <a:ext uri="{FF2B5EF4-FFF2-40B4-BE49-F238E27FC236}">
                <a16:creationId xmlns:a16="http://schemas.microsoft.com/office/drawing/2014/main" id="{4C13FBB0-47C4-4DB9-A9EA-43E39C8180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341"/>
          <a:stretch/>
        </p:blipFill>
        <p:spPr bwMode="auto">
          <a:xfrm>
            <a:off x="-43517" y="230909"/>
            <a:ext cx="11827332" cy="6132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503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C8266AB-D113-C965-7269-2F4504321B29}"/>
              </a:ext>
            </a:extLst>
          </p:cNvPr>
          <p:cNvGrpSpPr/>
          <p:nvPr/>
        </p:nvGrpSpPr>
        <p:grpSpPr>
          <a:xfrm>
            <a:off x="378691" y="184727"/>
            <a:ext cx="11037454" cy="6289963"/>
            <a:chOff x="923925" y="723900"/>
            <a:chExt cx="9753600" cy="5267325"/>
          </a:xfrm>
        </p:grpSpPr>
        <p:pic>
          <p:nvPicPr>
            <p:cNvPr id="10242" name="Picture 2" descr="https://ukc-powerpoint.officeapps.live.com.mcas.ms/pods/GetClipboardImage.ashx?Id=1494ea78-43d6-4082-8295-bb8711d66d19&amp;DC=GUK1&amp;pkey=418fd616-6eee-43f8-b34c-d13be49cbd3f&amp;wdwaccluster=GUK1&amp;McasCtx=1">
              <a:extLst>
                <a:ext uri="{FF2B5EF4-FFF2-40B4-BE49-F238E27FC236}">
                  <a16:creationId xmlns:a16="http://schemas.microsoft.com/office/drawing/2014/main" id="{6C51BFCE-54F0-4A4D-BAF9-06D222838D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993"/>
            <a:stretch/>
          </p:blipFill>
          <p:spPr bwMode="auto">
            <a:xfrm>
              <a:off x="923925" y="723900"/>
              <a:ext cx="9753600" cy="52673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DCFBF38-F5E2-C5BD-368E-0D53E4E9B7B3}"/>
                </a:ext>
              </a:extLst>
            </p:cNvPr>
            <p:cNvSpPr txBox="1"/>
            <p:nvPr/>
          </p:nvSpPr>
          <p:spPr>
            <a:xfrm>
              <a:off x="4724400" y="4862512"/>
              <a:ext cx="5353050" cy="461665"/>
            </a:xfrm>
            <a:prstGeom prst="rect">
              <a:avLst/>
            </a:prstGeom>
            <a:noFill/>
          </p:spPr>
          <p:txBody>
            <a:bodyPr wrap="square" rtlCol="0">
              <a:spAutoFit/>
            </a:bodyPr>
            <a:lstStyle/>
            <a:p>
              <a:pPr marL="342900" indent="-342900">
                <a:buFont typeface="Arial" panose="020B0604020202020204" pitchFamily="34" charset="0"/>
                <a:buChar char="•"/>
              </a:pPr>
              <a:r>
                <a:rPr lang="en-GB" sz="2400" b="1">
                  <a:solidFill>
                    <a:schemeClr val="bg1"/>
                  </a:solidFill>
                </a:rPr>
                <a:t>Support independence and resilience</a:t>
              </a:r>
            </a:p>
          </p:txBody>
        </p:sp>
      </p:grpSp>
    </p:spTree>
    <p:extLst>
      <p:ext uri="{BB962C8B-B14F-4D97-AF65-F5344CB8AC3E}">
        <p14:creationId xmlns:p14="http://schemas.microsoft.com/office/powerpoint/2010/main" val="1051363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59277-390A-6470-B15A-3FA63E5333B4}"/>
              </a:ext>
            </a:extLst>
          </p:cNvPr>
          <p:cNvSpPr>
            <a:spLocks noGrp="1"/>
          </p:cNvSpPr>
          <p:nvPr>
            <p:ph type="title"/>
          </p:nvPr>
        </p:nvSpPr>
        <p:spPr/>
        <p:txBody>
          <a:bodyPr/>
          <a:lstStyle/>
          <a:p>
            <a:r>
              <a:rPr lang="en-GB" b="1" u="sng">
                <a:solidFill>
                  <a:schemeClr val="accent1"/>
                </a:solidFill>
              </a:rPr>
              <a:t>Understanding neurodiversity at home? </a:t>
            </a:r>
          </a:p>
        </p:txBody>
      </p:sp>
      <p:sp>
        <p:nvSpPr>
          <p:cNvPr id="3" name="Content Placeholder 2">
            <a:extLst>
              <a:ext uri="{FF2B5EF4-FFF2-40B4-BE49-F238E27FC236}">
                <a16:creationId xmlns:a16="http://schemas.microsoft.com/office/drawing/2014/main" id="{EFFBFDA4-39D2-4ACC-90A9-06BCD668E768}"/>
              </a:ext>
            </a:extLst>
          </p:cNvPr>
          <p:cNvSpPr>
            <a:spLocks noGrp="1"/>
          </p:cNvSpPr>
          <p:nvPr>
            <p:ph idx="1"/>
          </p:nvPr>
        </p:nvSpPr>
        <p:spPr/>
        <p:txBody>
          <a:bodyPr>
            <a:normAutofit lnSpcReduction="10000"/>
          </a:bodyPr>
          <a:lstStyle/>
          <a:p>
            <a:r>
              <a:rPr lang="en-GB"/>
              <a:t>Listen to their worries, do not respond by saying ‘don’t worry, or it will be okay’. Respond by saying I will give you some time to think about this, then we can find an answer together. </a:t>
            </a:r>
          </a:p>
          <a:p>
            <a:r>
              <a:rPr lang="en-GB"/>
              <a:t> Take them back to a ‘good’ memory where they showed they could cope with what your asking them to do. </a:t>
            </a:r>
          </a:p>
          <a:p>
            <a:r>
              <a:rPr lang="en-GB"/>
              <a:t> Do they have quality time with key people at home? </a:t>
            </a:r>
          </a:p>
          <a:p>
            <a:r>
              <a:rPr lang="en-GB"/>
              <a:t> Do they have a good sleep, eating pattern? </a:t>
            </a:r>
          </a:p>
          <a:p>
            <a:r>
              <a:rPr lang="en-GB"/>
              <a:t> Are you letting them take safe ‘risks’ or trying to protect them by not letting them be independent or resilient.</a:t>
            </a:r>
          </a:p>
          <a:p>
            <a:r>
              <a:rPr lang="en-GB"/>
              <a:t>Is it affecting their everyday life in more than one environment?  </a:t>
            </a:r>
          </a:p>
          <a:p>
            <a:endParaRPr lang="en-GB"/>
          </a:p>
        </p:txBody>
      </p:sp>
    </p:spTree>
    <p:extLst>
      <p:ext uri="{BB962C8B-B14F-4D97-AF65-F5344CB8AC3E}">
        <p14:creationId xmlns:p14="http://schemas.microsoft.com/office/powerpoint/2010/main" val="25585901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5B5F4801-52FF-93F9-887B-F34092B8358B}"/>
              </a:ext>
            </a:extLst>
          </p:cNvPr>
          <p:cNvSpPr>
            <a:spLocks noGrp="1"/>
          </p:cNvSpPr>
          <p:nvPr>
            <p:ph type="title"/>
          </p:nvPr>
        </p:nvSpPr>
        <p:spPr>
          <a:xfrm>
            <a:off x="653144" y="731519"/>
            <a:ext cx="2969288" cy="3237579"/>
          </a:xfrm>
        </p:spPr>
        <p:txBody>
          <a:bodyPr>
            <a:normAutofit/>
          </a:bodyPr>
          <a:lstStyle/>
          <a:p>
            <a:r>
              <a:rPr lang="en-GB" sz="3800">
                <a:solidFill>
                  <a:srgbClr val="FFFFFF"/>
                </a:solidFill>
              </a:rPr>
              <a:t>Welcome different ways of learning</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A9C9AA-8ECD-E865-A9F2-266F73FC5600}"/>
              </a:ext>
            </a:extLst>
          </p:cNvPr>
          <p:cNvSpPr>
            <a:spLocks noGrp="1"/>
          </p:cNvSpPr>
          <p:nvPr>
            <p:ph idx="1"/>
          </p:nvPr>
        </p:nvSpPr>
        <p:spPr>
          <a:xfrm>
            <a:off x="4379709" y="686862"/>
            <a:ext cx="7037591" cy="5475129"/>
          </a:xfrm>
        </p:spPr>
        <p:txBody>
          <a:bodyPr anchor="ctr">
            <a:normAutofit/>
          </a:bodyPr>
          <a:lstStyle/>
          <a:p>
            <a:pPr marL="0" indent="0">
              <a:buNone/>
            </a:pPr>
            <a:endParaRPr lang="en-GB" sz="900"/>
          </a:p>
          <a:p>
            <a:r>
              <a:rPr lang="en-GB" sz="2400"/>
              <a:t>It can be challenging to know what comes naturally to neurodiverse children and what needs to be taught. Different sensory experiences impact the ability to take in information, or learning might not “go in” the way it is intended because of differences in social skills.</a:t>
            </a:r>
          </a:p>
          <a:p>
            <a:r>
              <a:rPr lang="en-GB"/>
              <a:t>When standing in front of a neurodiverse child, Consider:</a:t>
            </a:r>
          </a:p>
          <a:p>
            <a:pPr lvl="1"/>
            <a:r>
              <a:rPr lang="en-GB"/>
              <a:t>Modifying your facial and language being used</a:t>
            </a:r>
          </a:p>
          <a:p>
            <a:pPr lvl="1"/>
            <a:r>
              <a:rPr lang="en-GB"/>
              <a:t>Adapting how much time you are given them </a:t>
            </a:r>
          </a:p>
          <a:p>
            <a:pPr lvl="1"/>
            <a:r>
              <a:rPr lang="en-GB"/>
              <a:t>When to check-in to see how a child is getting on, and when to take a step back and allow them to test what they have learned.</a:t>
            </a:r>
          </a:p>
          <a:p>
            <a:pPr lvl="1"/>
            <a:r>
              <a:rPr lang="en-GB"/>
              <a:t> Do they have a quiet, calm space at home. </a:t>
            </a:r>
          </a:p>
          <a:p>
            <a:endParaRPr lang="en-GB"/>
          </a:p>
        </p:txBody>
      </p:sp>
    </p:spTree>
    <p:extLst>
      <p:ext uri="{BB962C8B-B14F-4D97-AF65-F5344CB8AC3E}">
        <p14:creationId xmlns:p14="http://schemas.microsoft.com/office/powerpoint/2010/main" val="4262485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ukc-powerpoint.officeapps.live.com.mcas.ms/pods/GetClipboardImage.ashx?Id=3c194254-fc30-4d3f-8465-f3362cb6a447&amp;DC=GUK1&amp;pkey=e662138e-c153-45c3-a71f-d2b4ac0e9f11&amp;wdwaccluster=GUK1&amp;McasCtx=1">
            <a:extLst>
              <a:ext uri="{FF2B5EF4-FFF2-40B4-BE49-F238E27FC236}">
                <a16:creationId xmlns:a16="http://schemas.microsoft.com/office/drawing/2014/main" id="{BA801E72-685E-4EBC-95C7-039602EDC7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424"/>
          <a:stretch/>
        </p:blipFill>
        <p:spPr bwMode="auto">
          <a:xfrm>
            <a:off x="480291" y="685800"/>
            <a:ext cx="10741891" cy="513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410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5B5F4801-52FF-93F9-887B-F34092B8358B}"/>
              </a:ext>
            </a:extLst>
          </p:cNvPr>
          <p:cNvSpPr>
            <a:spLocks noGrp="1"/>
          </p:cNvSpPr>
          <p:nvPr>
            <p:ph type="title"/>
          </p:nvPr>
        </p:nvSpPr>
        <p:spPr>
          <a:xfrm>
            <a:off x="653144" y="731519"/>
            <a:ext cx="2969288" cy="3237579"/>
          </a:xfrm>
        </p:spPr>
        <p:txBody>
          <a:bodyPr>
            <a:normAutofit/>
          </a:bodyPr>
          <a:lstStyle/>
          <a:p>
            <a:r>
              <a:rPr lang="en-GB" sz="3800">
                <a:solidFill>
                  <a:srgbClr val="FFFFFF"/>
                </a:solidFill>
              </a:rPr>
              <a:t>Support Independence and Resilience</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A9C9AA-8ECD-E865-A9F2-266F73FC5600}"/>
              </a:ext>
            </a:extLst>
          </p:cNvPr>
          <p:cNvSpPr>
            <a:spLocks noGrp="1"/>
          </p:cNvSpPr>
          <p:nvPr>
            <p:ph idx="1"/>
          </p:nvPr>
        </p:nvSpPr>
        <p:spPr>
          <a:xfrm>
            <a:off x="4379709" y="686862"/>
            <a:ext cx="7037591" cy="5475129"/>
          </a:xfrm>
        </p:spPr>
        <p:txBody>
          <a:bodyPr anchor="ctr">
            <a:normAutofit/>
          </a:bodyPr>
          <a:lstStyle/>
          <a:p>
            <a:r>
              <a:rPr lang="en-GB" sz="2600"/>
              <a:t>It is important to recognise that building independence, confidence and resilience is key in meeting the needs of all children as they learn.</a:t>
            </a:r>
          </a:p>
          <a:p>
            <a:pPr marL="0" indent="0">
              <a:buNone/>
            </a:pPr>
            <a:endParaRPr lang="en-GB" sz="2600"/>
          </a:p>
          <a:p>
            <a:r>
              <a:rPr lang="en-GB" sz="2600"/>
              <a:t>Asking questions that help the child to think about the ways they might approach a new experience and solving problems can be helpful. Over time, children are likely to become more confident asking themselves these questions independently. </a:t>
            </a:r>
          </a:p>
        </p:txBody>
      </p:sp>
    </p:spTree>
    <p:extLst>
      <p:ext uri="{BB962C8B-B14F-4D97-AF65-F5344CB8AC3E}">
        <p14:creationId xmlns:p14="http://schemas.microsoft.com/office/powerpoint/2010/main" val="207131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background pattern&#10;&#10;Description automatically generated">
            <a:extLst>
              <a:ext uri="{FF2B5EF4-FFF2-40B4-BE49-F238E27FC236}">
                <a16:creationId xmlns:a16="http://schemas.microsoft.com/office/drawing/2014/main" id="{E99C31DC-135A-7CCD-0A90-9FE95D94D42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91047" y="439730"/>
            <a:ext cx="6502648" cy="6266633"/>
          </a:xfrm>
        </p:spPr>
      </p:pic>
      <p:sp>
        <p:nvSpPr>
          <p:cNvPr id="3" name="TextBox 2">
            <a:extLst>
              <a:ext uri="{FF2B5EF4-FFF2-40B4-BE49-F238E27FC236}">
                <a16:creationId xmlns:a16="http://schemas.microsoft.com/office/drawing/2014/main" id="{6F59ACCB-B3EA-308F-4367-E1D9298F54D3}"/>
              </a:ext>
            </a:extLst>
          </p:cNvPr>
          <p:cNvSpPr txBox="1"/>
          <p:nvPr/>
        </p:nvSpPr>
        <p:spPr>
          <a:xfrm>
            <a:off x="3172178" y="270396"/>
            <a:ext cx="6762044" cy="523220"/>
          </a:xfrm>
          <a:prstGeom prst="rect">
            <a:avLst/>
          </a:prstGeom>
          <a:noFill/>
        </p:spPr>
        <p:txBody>
          <a:bodyPr wrap="square">
            <a:spAutoFit/>
          </a:bodyPr>
          <a:lstStyle/>
          <a:p>
            <a:r>
              <a:rPr lang="en-GB" sz="2800" b="1" u="sng"/>
              <a:t>What do we have to offer at </a:t>
            </a:r>
            <a:r>
              <a:rPr lang="en-GB" sz="2800" b="1" u="sng" err="1"/>
              <a:t>Hinguar</a:t>
            </a:r>
            <a:r>
              <a:rPr lang="en-GB" sz="2800" b="1" u="sng"/>
              <a:t>? </a:t>
            </a:r>
            <a:endParaRPr lang="en-GB" sz="2800" u="sng"/>
          </a:p>
        </p:txBody>
      </p:sp>
      <p:pic>
        <p:nvPicPr>
          <p:cNvPr id="8" name="Picture 7" descr="A picture containing indoor&#10;&#10;Description automatically generated">
            <a:extLst>
              <a:ext uri="{FF2B5EF4-FFF2-40B4-BE49-F238E27FC236}">
                <a16:creationId xmlns:a16="http://schemas.microsoft.com/office/drawing/2014/main" id="{F67398BF-464A-2E43-CA2A-274A0DB34E6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536"/>
          <a:stretch/>
        </p:blipFill>
        <p:spPr bwMode="auto">
          <a:xfrm rot="5400000" flipV="1">
            <a:off x="9701812" y="447790"/>
            <a:ext cx="2459990" cy="1995170"/>
          </a:xfrm>
          <a:prstGeom prst="rect">
            <a:avLst/>
          </a:prstGeom>
          <a:noFill/>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26FA7F9-BBF8-4A74-47E8-ED0887CAE931}"/>
              </a:ext>
            </a:extLst>
          </p:cNvPr>
          <p:cNvSpPr txBox="1"/>
          <p:nvPr/>
        </p:nvSpPr>
        <p:spPr>
          <a:xfrm>
            <a:off x="262608" y="676469"/>
            <a:ext cx="11044188" cy="7815858"/>
          </a:xfrm>
          <a:prstGeom prst="rect">
            <a:avLst/>
          </a:prstGeom>
          <a:noFill/>
          <a:ln>
            <a:solidFill>
              <a:schemeClr val="bg2"/>
            </a:solidFill>
          </a:ln>
        </p:spPr>
        <p:txBody>
          <a:bodyPr wrap="square" lIns="91440" tIns="45720" rIns="91440" bIns="45720" rtlCol="0" anchor="ctr" anchorCtr="1">
            <a:spAutoFit/>
          </a:bodyPr>
          <a:lstStyle/>
          <a:p>
            <a:r>
              <a:rPr lang="en-GB" sz="20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Schools are the first point of reference for children who are suffering with mental health </a:t>
            </a:r>
          </a:p>
          <a:p>
            <a:r>
              <a:rPr lang="en-GB" sz="20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problems – not health services!</a:t>
            </a:r>
          </a:p>
          <a:p>
            <a:endParaRPr lang="en-GB" sz="800" b="1">
              <a:latin typeface="Calibri" panose="020F0502020204030204" pitchFamily="34" charset="0"/>
              <a:ea typeface="Calibri" panose="020F0502020204030204" pitchFamily="34" charset="0"/>
              <a:cs typeface="Times New Roman" panose="02020603050405020304" pitchFamily="18" charset="0"/>
            </a:endParaRPr>
          </a:p>
          <a:p>
            <a:r>
              <a:rPr lang="en-GB" sz="2000" b="1">
                <a:latin typeface="Calibri" panose="020F0502020204030204" pitchFamily="34" charset="0"/>
                <a:ea typeface="Calibri" panose="020F0502020204030204" pitchFamily="34" charset="0"/>
                <a:cs typeface="Times New Roman" panose="02020603050405020304" pitchFamily="18" charset="0"/>
              </a:rPr>
              <a:t>The Offer we provide is for everyone - </a:t>
            </a:r>
          </a:p>
          <a:p>
            <a:r>
              <a:rPr lang="en-GB" sz="2000">
                <a:effectLst/>
                <a:latin typeface="Calibri" panose="020F0502020204030204" pitchFamily="34" charset="0"/>
                <a:ea typeface="Calibri" panose="020F0502020204030204" pitchFamily="34" charset="0"/>
                <a:cs typeface="Times New Roman" panose="02020603050405020304" pitchFamily="18" charset="0"/>
              </a:rPr>
              <a:t>The Panda Room is now ready and open. The room is fully equipped to support children </a:t>
            </a:r>
          </a:p>
          <a:p>
            <a:r>
              <a:rPr lang="en-GB" sz="2000">
                <a:effectLst/>
                <a:latin typeface="Calibri" panose="020F0502020204030204" pitchFamily="34" charset="0"/>
                <a:ea typeface="Calibri" panose="020F0502020204030204" pitchFamily="34" charset="0"/>
                <a:cs typeface="Times New Roman" panose="02020603050405020304" pitchFamily="18" charset="0"/>
              </a:rPr>
              <a:t>to be able to</a:t>
            </a:r>
            <a:r>
              <a:rPr lang="en-GB" sz="2000" b="1">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alibri" panose="020F0502020204030204" pitchFamily="34" charset="0"/>
                <a:ea typeface="Calibri" panose="020F0502020204030204" pitchFamily="34" charset="0"/>
                <a:cs typeface="Times New Roman" panose="02020603050405020304" pitchFamily="18" charset="0"/>
              </a:rPr>
              <a:t>learn, to take time to self-regulate, to support their wellbeing and happiness. </a:t>
            </a:r>
          </a:p>
          <a:p>
            <a:endParaRPr lang="en-GB" sz="80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en-GB" sz="2000" b="1">
                <a:effectLst/>
                <a:latin typeface="Calibri" panose="020F0502020204030204" pitchFamily="34" charset="0"/>
                <a:ea typeface="Calibri" panose="020F0502020204030204" pitchFamily="34" charset="0"/>
                <a:cs typeface="Times New Roman" panose="02020603050405020304" pitchFamily="18" charset="0"/>
              </a:rPr>
              <a:t>Every classroom </a:t>
            </a:r>
            <a:r>
              <a:rPr lang="en-GB" sz="2000">
                <a:effectLst/>
                <a:latin typeface="Calibri" panose="020F0502020204030204" pitchFamily="34" charset="0"/>
                <a:ea typeface="Calibri" panose="020F0502020204030204" pitchFamily="34" charset="0"/>
                <a:cs typeface="Times New Roman" panose="02020603050405020304" pitchFamily="18" charset="0"/>
              </a:rPr>
              <a:t>has their own sensory area, visual timetables and visual resources in daily activities. </a:t>
            </a:r>
          </a:p>
          <a:p>
            <a:pPr>
              <a:lnSpc>
                <a:spcPct val="107000"/>
              </a:lnSpc>
              <a:spcAft>
                <a:spcPts val="800"/>
              </a:spcAft>
              <a:tabLst>
                <a:tab pos="457200" algn="l"/>
              </a:tabLst>
            </a:pPr>
            <a:r>
              <a:rPr lang="en-GB" sz="2000" b="1">
                <a:latin typeface="Calibri"/>
                <a:ea typeface="Calibri" panose="020F0502020204030204" pitchFamily="34" charset="0"/>
                <a:cs typeface="Times New Roman"/>
              </a:rPr>
              <a:t>Zones of Regulation</a:t>
            </a:r>
            <a:r>
              <a:rPr lang="en-GB" sz="2000">
                <a:latin typeface="Calibri"/>
                <a:ea typeface="Calibri" panose="020F0502020204030204" pitchFamily="34" charset="0"/>
                <a:cs typeface="Times New Roman"/>
              </a:rPr>
              <a:t> resources and lessons should be taking place – regularly (the classes who use this, you hear children’s voice speak about the colours they feel, the size of the problem). </a:t>
            </a:r>
            <a:endParaRPr lang="en-GB" sz="8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457200" algn="l"/>
              </a:tabLst>
            </a:pPr>
            <a:r>
              <a:rPr lang="en-GB" sz="2000" b="1">
                <a:latin typeface="Calibri"/>
                <a:ea typeface="Calibri" panose="020F0502020204030204" pitchFamily="34" charset="0"/>
                <a:cs typeface="Times New Roman"/>
              </a:rPr>
              <a:t>Sensory breaks </a:t>
            </a:r>
            <a:r>
              <a:rPr lang="en-GB" sz="2000">
                <a:latin typeface="Calibri"/>
                <a:ea typeface="Calibri" panose="020F0502020204030204" pitchFamily="34" charset="0"/>
                <a:cs typeface="Times New Roman"/>
              </a:rPr>
              <a:t>such as – daily mile, five minute stretch, yoga break, attention and listening songs. </a:t>
            </a:r>
            <a:endParaRPr lang="en-GB" sz="2000">
              <a:latin typeface="Calibri"/>
              <a:ea typeface="Calibri" panose="020F0502020204030204" pitchFamily="34" charset="0"/>
              <a:cs typeface="Times New Roman" panose="02020603050405020304" pitchFamily="18" charset="0"/>
            </a:endParaRPr>
          </a:p>
          <a:p>
            <a:pPr>
              <a:lnSpc>
                <a:spcPct val="107000"/>
              </a:lnSpc>
              <a:spcAft>
                <a:spcPts val="800"/>
              </a:spcAft>
              <a:tabLst>
                <a:tab pos="457200" algn="l"/>
              </a:tabLst>
            </a:pPr>
            <a:r>
              <a:rPr lang="en-GB" sz="2000" b="1">
                <a:latin typeface="Calibri"/>
                <a:ea typeface="Calibri" panose="020F0502020204030204" pitchFamily="34" charset="0"/>
                <a:cs typeface="Times New Roman"/>
              </a:rPr>
              <a:t>Fidgets</a:t>
            </a:r>
            <a:r>
              <a:rPr lang="en-GB" sz="2000">
                <a:latin typeface="Calibri"/>
                <a:ea typeface="Calibri" panose="020F0502020204030204" pitchFamily="34" charset="0"/>
                <a:cs typeface="Times New Roman"/>
              </a:rPr>
              <a:t> – given directly to children by staff and zones of regulation monsters.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en-GB" sz="2000">
                <a:effectLst/>
                <a:latin typeface="Calibri" panose="020F0502020204030204" pitchFamily="34" charset="0"/>
                <a:ea typeface="Calibri" panose="020F0502020204030204" pitchFamily="34" charset="0"/>
                <a:cs typeface="Times New Roman" panose="02020603050405020304" pitchFamily="18" charset="0"/>
              </a:rPr>
              <a:t>School-based early intervention supports available to all pupils who require help – daily nurture group every morning. </a:t>
            </a:r>
          </a:p>
          <a:p>
            <a:pPr lvl="0">
              <a:lnSpc>
                <a:spcPct val="107000"/>
              </a:lnSpc>
              <a:spcAft>
                <a:spcPts val="800"/>
              </a:spcAft>
              <a:tabLst>
                <a:tab pos="457200" algn="l"/>
              </a:tabLst>
            </a:pPr>
            <a:r>
              <a:rPr lang="en-GB" sz="2000">
                <a:effectLst/>
                <a:latin typeface="Calibri" panose="020F0502020204030204" pitchFamily="34" charset="0"/>
                <a:ea typeface="Calibri" panose="020F0502020204030204" pitchFamily="34" charset="0"/>
                <a:cs typeface="Times New Roman" panose="02020603050405020304" pitchFamily="18" charset="0"/>
              </a:rPr>
              <a:t>Specialist/trained staff – to take groups for loss, bereavement, friendship, and self esteem </a:t>
            </a:r>
          </a:p>
          <a:p>
            <a:pPr lvl="0">
              <a:lnSpc>
                <a:spcPct val="107000"/>
              </a:lnSpc>
              <a:spcAft>
                <a:spcPts val="800"/>
              </a:spcAft>
              <a:tabLst>
                <a:tab pos="457200" algn="l"/>
              </a:tabLst>
            </a:pPr>
            <a:r>
              <a:rPr lang="en-GB" sz="2000">
                <a:effectLst/>
                <a:latin typeface="Calibri" panose="020F0502020204030204" pitchFamily="34" charset="0"/>
                <a:ea typeface="Calibri" panose="020F0502020204030204" pitchFamily="34" charset="0"/>
                <a:cs typeface="Times New Roman" panose="02020603050405020304" pitchFamily="18" charset="0"/>
              </a:rPr>
              <a:t>Access to Specialist </a:t>
            </a:r>
            <a:r>
              <a:rPr lang="en-GB" sz="2000" err="1">
                <a:effectLst/>
                <a:latin typeface="Calibri" panose="020F0502020204030204" pitchFamily="34" charset="0"/>
                <a:ea typeface="Calibri" panose="020F0502020204030204" pitchFamily="34" charset="0"/>
                <a:cs typeface="Times New Roman" panose="02020603050405020304" pitchFamily="18" charset="0"/>
              </a:rPr>
              <a:t>Tecahers</a:t>
            </a:r>
            <a:r>
              <a:rPr lang="en-GB" sz="2000">
                <a:effectLst/>
                <a:latin typeface="Calibri" panose="020F0502020204030204" pitchFamily="34" charset="0"/>
                <a:ea typeface="Calibri" panose="020F0502020204030204" pitchFamily="34" charset="0"/>
                <a:cs typeface="Times New Roman" panose="02020603050405020304" pitchFamily="18" charset="0"/>
              </a:rPr>
              <a:t>, School Counsellors – both children and staff, Emotional Wellbeing  and Mental Health Service (EWMHS), KIDSINSPIRE and specialist sports teacher</a:t>
            </a:r>
          </a:p>
          <a:p>
            <a:endParaRPr lang="en-GB" sz="2000">
              <a:effectLst/>
              <a:latin typeface="Calibri" panose="020F0502020204030204" pitchFamily="34" charset="0"/>
              <a:ea typeface="Calibri" panose="020F0502020204030204" pitchFamily="34" charset="0"/>
              <a:cs typeface="Times New Roman" panose="02020603050405020304" pitchFamily="18" charset="0"/>
            </a:endParaRPr>
          </a:p>
          <a:p>
            <a:endParaRPr lang="en-GB">
              <a:latin typeface="Calibri" panose="020F0502020204030204" pitchFamily="34" charset="0"/>
              <a:ea typeface="Calibri" panose="020F0502020204030204" pitchFamily="34" charset="0"/>
              <a:cs typeface="Times New Roman" panose="02020603050405020304" pitchFamily="18" charset="0"/>
            </a:endParaRPr>
          </a:p>
          <a:p>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latin typeface="Calibri" panose="020F0502020204030204" pitchFamily="34" charset="0"/>
              <a:ea typeface="Calibri" panose="020F0502020204030204" pitchFamily="34" charset="0"/>
              <a:cs typeface="Times New Roman" panose="02020603050405020304" pitchFamily="18" charset="0"/>
            </a:endParaRPr>
          </a:p>
          <a:p>
            <a:endParaRPr lang="en-GB" sz="18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6218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background pattern&#10;&#10;Description automatically generated">
            <a:extLst>
              <a:ext uri="{FF2B5EF4-FFF2-40B4-BE49-F238E27FC236}">
                <a16:creationId xmlns:a16="http://schemas.microsoft.com/office/drawing/2014/main" id="{E99C31DC-135A-7CCD-0A90-9FE95D94D42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01964" y="458202"/>
            <a:ext cx="10520218" cy="6266633"/>
          </a:xfrm>
        </p:spPr>
      </p:pic>
      <p:sp>
        <p:nvSpPr>
          <p:cNvPr id="6" name="TextBox 5">
            <a:extLst>
              <a:ext uri="{FF2B5EF4-FFF2-40B4-BE49-F238E27FC236}">
                <a16:creationId xmlns:a16="http://schemas.microsoft.com/office/drawing/2014/main" id="{2026FFC1-4B75-FCA3-D789-D21ECBAC9373}"/>
              </a:ext>
            </a:extLst>
          </p:cNvPr>
          <p:cNvSpPr txBox="1"/>
          <p:nvPr/>
        </p:nvSpPr>
        <p:spPr>
          <a:xfrm>
            <a:off x="1616364" y="458202"/>
            <a:ext cx="8340435" cy="1692771"/>
          </a:xfrm>
          <a:prstGeom prst="rect">
            <a:avLst/>
          </a:prstGeom>
          <a:noFill/>
        </p:spPr>
        <p:txBody>
          <a:bodyPr wrap="square" rtlCol="0">
            <a:spAutoFit/>
          </a:bodyPr>
          <a:lstStyle/>
          <a:p>
            <a:pPr algn="ctr"/>
            <a:r>
              <a:rPr lang="en-GB" sz="2600"/>
              <a:t>In what ways can we support neurodiverse children to have confidence in their learning skills?</a:t>
            </a:r>
          </a:p>
          <a:p>
            <a:pPr algn="ctr"/>
            <a:r>
              <a:rPr lang="en-GB" sz="2600"/>
              <a:t> </a:t>
            </a:r>
          </a:p>
          <a:p>
            <a:pPr algn="ctr"/>
            <a:r>
              <a:rPr lang="en-GB" sz="2600"/>
              <a:t>Why is this important?</a:t>
            </a:r>
          </a:p>
        </p:txBody>
      </p:sp>
      <p:sp>
        <p:nvSpPr>
          <p:cNvPr id="2" name="TextBox 1">
            <a:extLst>
              <a:ext uri="{FF2B5EF4-FFF2-40B4-BE49-F238E27FC236}">
                <a16:creationId xmlns:a16="http://schemas.microsoft.com/office/drawing/2014/main" id="{7FE60CB0-88F3-9135-EE58-CD67D9EE3967}"/>
              </a:ext>
            </a:extLst>
          </p:cNvPr>
          <p:cNvSpPr txBox="1"/>
          <p:nvPr/>
        </p:nvSpPr>
        <p:spPr>
          <a:xfrm>
            <a:off x="969818" y="2306371"/>
            <a:ext cx="9984509" cy="5078313"/>
          </a:xfrm>
          <a:prstGeom prst="rect">
            <a:avLst/>
          </a:prstGeom>
          <a:noFill/>
        </p:spPr>
        <p:txBody>
          <a:bodyPr wrap="square" rtlCol="0">
            <a:spAutoFit/>
          </a:bodyPr>
          <a:lstStyle/>
          <a:p>
            <a:pPr algn="ctr"/>
            <a:r>
              <a:rPr lang="en-GB"/>
              <a:t>This morning I thought about a child who has possible Dyslexia? </a:t>
            </a:r>
          </a:p>
          <a:p>
            <a:pPr algn="ctr"/>
            <a:endParaRPr lang="en-GB"/>
          </a:p>
          <a:p>
            <a:pPr algn="ctr"/>
            <a:endParaRPr lang="en-GB"/>
          </a:p>
          <a:p>
            <a:r>
              <a:rPr lang="en-GB"/>
              <a:t>What do we do in school already - 				What can we do </a:t>
            </a:r>
          </a:p>
          <a:p>
            <a:pPr marL="285750" indent="-285750">
              <a:buFont typeface="Arial" panose="020B0604020202020204" pitchFamily="34" charset="0"/>
              <a:buChar char="•"/>
            </a:pPr>
            <a:r>
              <a:rPr lang="en-GB"/>
              <a:t>Interventions 						Speak to them first and the family </a:t>
            </a:r>
          </a:p>
          <a:p>
            <a:pPr marL="285750" indent="-285750">
              <a:buFont typeface="Arial" panose="020B0604020202020204" pitchFamily="34" charset="0"/>
              <a:buChar char="•"/>
            </a:pPr>
            <a:r>
              <a:rPr lang="en-GB"/>
              <a:t>Precision Teaching 					what specific areas are they finding </a:t>
            </a:r>
          </a:p>
          <a:p>
            <a:pPr marL="285750" indent="-285750">
              <a:buFont typeface="Arial" panose="020B0604020202020204" pitchFamily="34" charset="0"/>
              <a:buChar char="•"/>
            </a:pPr>
            <a:r>
              <a:rPr lang="en-GB"/>
              <a:t>Toe By Toe 						difficult – what could help them </a:t>
            </a:r>
          </a:p>
          <a:p>
            <a:pPr marL="285750" indent="-285750">
              <a:buFont typeface="Arial" panose="020B0604020202020204" pitchFamily="34" charset="0"/>
              <a:buChar char="•"/>
            </a:pPr>
            <a:r>
              <a:rPr lang="en-GB"/>
              <a:t>Phonics </a:t>
            </a:r>
          </a:p>
          <a:p>
            <a:pPr marL="285750" indent="-285750">
              <a:buFont typeface="Arial" panose="020B0604020202020204" pitchFamily="34" charset="0"/>
              <a:buChar char="•"/>
            </a:pPr>
            <a:r>
              <a:rPr lang="en-GB"/>
              <a:t>Coloured sheets 					More time – not missing play, but </a:t>
            </a:r>
          </a:p>
          <a:p>
            <a:pPr marL="285750" indent="-285750">
              <a:buFont typeface="Arial" panose="020B0604020202020204" pitchFamily="34" charset="0"/>
              <a:buChar char="•"/>
            </a:pPr>
            <a:r>
              <a:rPr lang="en-GB"/>
              <a:t>Visual Prompts						during assembly, during some input </a:t>
            </a:r>
          </a:p>
          <a:p>
            <a:pPr marL="285750" indent="-285750">
              <a:buFont typeface="Arial" panose="020B0604020202020204" pitchFamily="34" charset="0"/>
              <a:buChar char="•"/>
            </a:pPr>
            <a:r>
              <a:rPr lang="en-GB"/>
              <a:t>Extra time in test </a:t>
            </a:r>
          </a:p>
          <a:p>
            <a:pPr marL="285750" indent="-285750">
              <a:buFont typeface="Arial" panose="020B0604020202020204" pitchFamily="34" charset="0"/>
              <a:buChar char="•"/>
            </a:pPr>
            <a:r>
              <a:rPr lang="en-GB"/>
              <a:t>1:1 support 						ICT suite – teach them to type – </a:t>
            </a:r>
          </a:p>
          <a:p>
            <a:pPr marL="285750" indent="-285750">
              <a:buFont typeface="Arial" panose="020B0604020202020204" pitchFamily="34" charset="0"/>
              <a:buChar char="•"/>
            </a:pPr>
            <a:r>
              <a:rPr lang="en-GB"/>
              <a:t>Daily Readers 						spell checker will do the rest. </a:t>
            </a:r>
          </a:p>
          <a:p>
            <a:pPr marL="285750" indent="-285750">
              <a:buFont typeface="Arial" panose="020B0604020202020204" pitchFamily="34" charset="0"/>
              <a:buChar char="•"/>
            </a:pPr>
            <a:r>
              <a:rPr lang="en-GB"/>
              <a:t>Spell checkers </a:t>
            </a:r>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a:p>
            <a:pPr algn="ctr"/>
            <a:endParaRPr lang="en-GB"/>
          </a:p>
        </p:txBody>
      </p:sp>
    </p:spTree>
    <p:extLst>
      <p:ext uri="{BB962C8B-B14F-4D97-AF65-F5344CB8AC3E}">
        <p14:creationId xmlns:p14="http://schemas.microsoft.com/office/powerpoint/2010/main" val="3532836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CBC8CFBF-3BDB-DB44-91AA-04F289450050}"/>
              </a:ext>
            </a:extLst>
          </p:cNvPr>
          <p:cNvSpPr>
            <a:spLocks noGrp="1"/>
          </p:cNvSpPr>
          <p:nvPr>
            <p:ph type="title"/>
          </p:nvPr>
        </p:nvSpPr>
        <p:spPr>
          <a:xfrm>
            <a:off x="958506" y="800392"/>
            <a:ext cx="10264697" cy="1212102"/>
          </a:xfrm>
        </p:spPr>
        <p:txBody>
          <a:bodyPr>
            <a:normAutofit/>
          </a:bodyPr>
          <a:lstStyle/>
          <a:p>
            <a:r>
              <a:rPr lang="en-GB" sz="4000">
                <a:solidFill>
                  <a:srgbClr val="FFFFFF"/>
                </a:solidFill>
              </a:rPr>
              <a:t>What next? </a:t>
            </a:r>
          </a:p>
        </p:txBody>
      </p:sp>
      <p:sp>
        <p:nvSpPr>
          <p:cNvPr id="3" name="Content Placeholder 2">
            <a:extLst>
              <a:ext uri="{FF2B5EF4-FFF2-40B4-BE49-F238E27FC236}">
                <a16:creationId xmlns:a16="http://schemas.microsoft.com/office/drawing/2014/main" id="{D83629BA-C24D-5987-FFD9-2D818DBB2281}"/>
              </a:ext>
            </a:extLst>
          </p:cNvPr>
          <p:cNvSpPr>
            <a:spLocks noGrp="1"/>
          </p:cNvSpPr>
          <p:nvPr>
            <p:ph idx="1"/>
          </p:nvPr>
        </p:nvSpPr>
        <p:spPr>
          <a:xfrm>
            <a:off x="1367624" y="2490437"/>
            <a:ext cx="9708995" cy="2005364"/>
          </a:xfrm>
        </p:spPr>
        <p:txBody>
          <a:bodyPr anchor="ctr">
            <a:normAutofit lnSpcReduction="10000"/>
          </a:bodyPr>
          <a:lstStyle/>
          <a:p>
            <a:pPr marL="0" indent="0">
              <a:buNone/>
            </a:pPr>
            <a:endParaRPr lang="en-GB" sz="1800" b="0" i="0" u="none" strike="noStrike" baseline="0">
              <a:solidFill>
                <a:srgbClr val="000000"/>
              </a:solidFill>
              <a:latin typeface="Arial" panose="020B0604020202020204" pitchFamily="34" charset="0"/>
            </a:endParaRPr>
          </a:p>
          <a:p>
            <a:r>
              <a:rPr lang="en-GB" sz="1800" u="none" strike="noStrike" baseline="0">
                <a:solidFill>
                  <a:srgbClr val="000000"/>
                </a:solidFill>
                <a:latin typeface="Arial" panose="020B0604020202020204" pitchFamily="34" charset="0"/>
                <a:cs typeface="Arial" panose="020B0604020202020204" pitchFamily="34" charset="0"/>
              </a:rPr>
              <a:t>What are your child’s strengths – start from here </a:t>
            </a:r>
          </a:p>
          <a:p>
            <a:r>
              <a:rPr lang="en-GB" sz="1800">
                <a:solidFill>
                  <a:srgbClr val="000000"/>
                </a:solidFill>
                <a:latin typeface="Arial" panose="020B0604020202020204" pitchFamily="34" charset="0"/>
                <a:cs typeface="Arial" panose="020B0604020202020204" pitchFamily="34" charset="0"/>
              </a:rPr>
              <a:t> Keep a record of your worries and concerns – how often, when it takes place, triggers? </a:t>
            </a:r>
          </a:p>
          <a:p>
            <a:r>
              <a:rPr lang="en-GB" sz="1800">
                <a:solidFill>
                  <a:srgbClr val="000000"/>
                </a:solidFill>
                <a:latin typeface="Arial" panose="020B0604020202020204" pitchFamily="34" charset="0"/>
                <a:cs typeface="Arial" panose="020B0604020202020204" pitchFamily="34" charset="0"/>
              </a:rPr>
              <a:t> Speak to the school, they will be able to inform you if your child’s traits are affecting their learning or social interactions? </a:t>
            </a:r>
          </a:p>
          <a:p>
            <a:r>
              <a:rPr lang="en-GB" sz="1800">
                <a:solidFill>
                  <a:srgbClr val="000000"/>
                </a:solidFill>
                <a:latin typeface="Arial" panose="020B0604020202020204" pitchFamily="34" charset="0"/>
                <a:cs typeface="Arial" panose="020B0604020202020204" pitchFamily="34" charset="0"/>
              </a:rPr>
              <a:t>If the answer is yes, with school support refer to the GP for a lighthouse appointment. </a:t>
            </a:r>
          </a:p>
          <a:p>
            <a:endParaRPr lang="en-GB" sz="1800">
              <a:latin typeface="Arial" panose="020B0604020202020204" pitchFamily="34" charset="0"/>
              <a:cs typeface="Arial" panose="020B0604020202020204" pitchFamily="34" charset="0"/>
            </a:endParaRPr>
          </a:p>
          <a:p>
            <a:pPr marL="0" indent="0">
              <a:buNone/>
            </a:pPr>
            <a:endParaRPr lang="en-GB" sz="180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DB4AFCE-B39B-2445-4E2D-201895B1C998}"/>
              </a:ext>
            </a:extLst>
          </p:cNvPr>
          <p:cNvPicPr>
            <a:picLocks noChangeAspect="1"/>
          </p:cNvPicPr>
          <p:nvPr/>
        </p:nvPicPr>
        <p:blipFill>
          <a:blip r:embed="rId2"/>
          <a:stretch>
            <a:fillRect/>
          </a:stretch>
        </p:blipFill>
        <p:spPr>
          <a:xfrm>
            <a:off x="4749573" y="4628853"/>
            <a:ext cx="2010456" cy="2096094"/>
          </a:xfrm>
          <a:prstGeom prst="rect">
            <a:avLst/>
          </a:prstGeom>
        </p:spPr>
      </p:pic>
      <p:pic>
        <p:nvPicPr>
          <p:cNvPr id="7" name="Picture 6">
            <a:extLst>
              <a:ext uri="{FF2B5EF4-FFF2-40B4-BE49-F238E27FC236}">
                <a16:creationId xmlns:a16="http://schemas.microsoft.com/office/drawing/2014/main" id="{E2F34F26-B873-237B-AB43-95F54D201674}"/>
              </a:ext>
            </a:extLst>
          </p:cNvPr>
          <p:cNvPicPr>
            <a:picLocks noChangeAspect="1"/>
          </p:cNvPicPr>
          <p:nvPr/>
        </p:nvPicPr>
        <p:blipFill>
          <a:blip r:embed="rId3"/>
          <a:stretch>
            <a:fillRect/>
          </a:stretch>
        </p:blipFill>
        <p:spPr>
          <a:xfrm>
            <a:off x="7041173" y="4546902"/>
            <a:ext cx="2172960" cy="2303428"/>
          </a:xfrm>
          <a:prstGeom prst="rect">
            <a:avLst/>
          </a:prstGeom>
        </p:spPr>
      </p:pic>
      <p:pic>
        <p:nvPicPr>
          <p:cNvPr id="11" name="Picture 10">
            <a:extLst>
              <a:ext uri="{FF2B5EF4-FFF2-40B4-BE49-F238E27FC236}">
                <a16:creationId xmlns:a16="http://schemas.microsoft.com/office/drawing/2014/main" id="{0D7E95F6-C4C6-5EF6-F9F8-0C5F24ABEEA2}"/>
              </a:ext>
            </a:extLst>
          </p:cNvPr>
          <p:cNvPicPr>
            <a:picLocks noChangeAspect="1"/>
          </p:cNvPicPr>
          <p:nvPr/>
        </p:nvPicPr>
        <p:blipFill>
          <a:blip r:embed="rId4"/>
          <a:stretch>
            <a:fillRect/>
          </a:stretch>
        </p:blipFill>
        <p:spPr>
          <a:xfrm>
            <a:off x="9495277" y="4525186"/>
            <a:ext cx="2243340" cy="2303429"/>
          </a:xfrm>
          <a:prstGeom prst="rect">
            <a:avLst/>
          </a:prstGeom>
        </p:spPr>
      </p:pic>
      <p:sp>
        <p:nvSpPr>
          <p:cNvPr id="17" name="Rectangle: Single Corner Rounded 16">
            <a:extLst>
              <a:ext uri="{FF2B5EF4-FFF2-40B4-BE49-F238E27FC236}">
                <a16:creationId xmlns:a16="http://schemas.microsoft.com/office/drawing/2014/main" id="{EA9DC810-C6D0-A7C3-8765-C12FC875439D}"/>
              </a:ext>
            </a:extLst>
          </p:cNvPr>
          <p:cNvSpPr/>
          <p:nvPr/>
        </p:nvSpPr>
        <p:spPr>
          <a:xfrm>
            <a:off x="288014" y="5052951"/>
            <a:ext cx="4011224" cy="731569"/>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Speak to the school – class teacher or pastoral team </a:t>
            </a:r>
          </a:p>
        </p:txBody>
      </p:sp>
    </p:spTree>
    <p:extLst>
      <p:ext uri="{BB962C8B-B14F-4D97-AF65-F5344CB8AC3E}">
        <p14:creationId xmlns:p14="http://schemas.microsoft.com/office/powerpoint/2010/main" val="3280461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ukc-powerpoint.officeapps.live.com.mcas.ms/pods/GetClipboardImage.ashx?Id=452888c9-3aec-4b9b-86f6-d4717c9554fd&amp;DC=GUK1&amp;pkey=715bde31-5944-450c-82dc-ce9f533395d6&amp;wdwaccluster=GUK1&amp;McasCtx=1">
            <a:extLst>
              <a:ext uri="{FF2B5EF4-FFF2-40B4-BE49-F238E27FC236}">
                <a16:creationId xmlns:a16="http://schemas.microsoft.com/office/drawing/2014/main" id="{78EF9A1E-B6EC-4351-89B6-0FAC607B36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599" t="10216" r="10461" b="8585"/>
          <a:stretch/>
        </p:blipFill>
        <p:spPr bwMode="auto">
          <a:xfrm>
            <a:off x="675596" y="378690"/>
            <a:ext cx="10638949" cy="6234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454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ukc-powerpoint.officeapps.live.com.mcas.ms/pods/GetClipboardImage.ashx?Id=99ad8c22-afd6-40b0-a801-c0ee17fb12b9&amp;DC=GUK1&amp;pkey=62c0940b-ea22-4dd3-9139-454093045700&amp;wdwaccluster=GUK1&amp;McasCtx=1">
            <a:extLst>
              <a:ext uri="{FF2B5EF4-FFF2-40B4-BE49-F238E27FC236}">
                <a16:creationId xmlns:a16="http://schemas.microsoft.com/office/drawing/2014/main" id="{E49FDADE-D729-4108-9B5B-B8ABB5A0BD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68" t="20616" r="17813" b="7986"/>
          <a:stretch/>
        </p:blipFill>
        <p:spPr bwMode="auto">
          <a:xfrm>
            <a:off x="1551707" y="110836"/>
            <a:ext cx="8654473" cy="6327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591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6BFA2C-D49D-40C6-28E1-4261827FBC7A}"/>
              </a:ext>
            </a:extLst>
          </p:cNvPr>
          <p:cNvSpPr txBox="1"/>
          <p:nvPr/>
        </p:nvSpPr>
        <p:spPr>
          <a:xfrm>
            <a:off x="749786" y="323273"/>
            <a:ext cx="10509341" cy="2246769"/>
          </a:xfrm>
          <a:prstGeom prst="rect">
            <a:avLst/>
          </a:prstGeom>
          <a:noFill/>
        </p:spPr>
        <p:txBody>
          <a:bodyPr wrap="square" lIns="91440" tIns="45720" rIns="91440" bIns="45720" rtlCol="0" anchor="t">
            <a:spAutoFit/>
          </a:bodyPr>
          <a:lstStyle/>
          <a:p>
            <a:pPr algn="ctr"/>
            <a:r>
              <a:rPr lang="en-GB" sz="2000">
                <a:hlinkClick r:id="rId3"/>
              </a:rPr>
              <a:t>Homework please listen - Danny Gray: My Fight With Body Dysmorphia &amp; Mental Health - YouTube</a:t>
            </a:r>
            <a:endParaRPr lang="en-GB" sz="2000">
              <a:solidFill>
                <a:schemeClr val="accent1"/>
              </a:solidFill>
            </a:endParaRPr>
          </a:p>
          <a:p>
            <a:pPr algn="ctr"/>
            <a:endParaRPr lang="en-GB" sz="2000">
              <a:solidFill>
                <a:schemeClr val="accent1"/>
              </a:solidFill>
            </a:endParaRPr>
          </a:p>
          <a:p>
            <a:pPr algn="ctr"/>
            <a:r>
              <a:rPr lang="en-GB" sz="2000">
                <a:solidFill>
                  <a:schemeClr val="accent1"/>
                </a:solidFill>
              </a:rPr>
              <a:t>On a post it note – please write one thing you are going to try at home </a:t>
            </a:r>
          </a:p>
          <a:p>
            <a:pPr algn="ctr"/>
            <a:endParaRPr lang="en-GB" sz="2000">
              <a:solidFill>
                <a:schemeClr val="accent1"/>
              </a:solidFill>
            </a:endParaRPr>
          </a:p>
          <a:p>
            <a:pPr algn="ctr"/>
            <a:endParaRPr lang="en-GB" sz="2000">
              <a:solidFill>
                <a:schemeClr val="accent1"/>
              </a:solidFill>
            </a:endParaRPr>
          </a:p>
          <a:p>
            <a:pPr algn="ctr"/>
            <a:r>
              <a:rPr lang="en-GB" sz="2000">
                <a:solidFill>
                  <a:schemeClr val="accent1"/>
                </a:solidFill>
              </a:rPr>
              <a:t> On your own or with a partner discuss one thing you could try this half term to support YOUR own wellbeing, or something you would like to try to further support your wellbeing. </a:t>
            </a:r>
            <a:endParaRPr lang="en-GB" sz="2000">
              <a:solidFill>
                <a:schemeClr val="accent1"/>
              </a:solidFill>
              <a:cs typeface="Calibri"/>
            </a:endParaRPr>
          </a:p>
        </p:txBody>
      </p:sp>
      <p:pic>
        <p:nvPicPr>
          <p:cNvPr id="3" name="Picture 1">
            <a:extLst>
              <a:ext uri="{FF2B5EF4-FFF2-40B4-BE49-F238E27FC236}">
                <a16:creationId xmlns:a16="http://schemas.microsoft.com/office/drawing/2014/main" id="{B2DC88EB-2362-EF2A-1FE7-0100C087ED58}"/>
              </a:ext>
            </a:extLst>
          </p:cNvPr>
          <p:cNvPicPr>
            <a:picLocks noChangeAspect="1"/>
          </p:cNvPicPr>
          <p:nvPr/>
        </p:nvPicPr>
        <p:blipFill rotWithShape="1">
          <a:blip r:embed="rId4">
            <a:extLst>
              <a:ext uri="{28A0092B-C50C-407E-A947-70E740481C1C}">
                <a14:useLocalDpi xmlns:a14="http://schemas.microsoft.com/office/drawing/2010/main" val="0"/>
              </a:ext>
            </a:extLst>
          </a:blip>
          <a:srcRect l="10730" r="4019" b="19087"/>
          <a:stretch/>
        </p:blipFill>
        <p:spPr bwMode="auto">
          <a:xfrm>
            <a:off x="2261779" y="2877818"/>
            <a:ext cx="7119594" cy="387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37536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CF9DFA3C8638C4281427698DC6048D4" ma:contentTypeVersion="10" ma:contentTypeDescription="Create a new document." ma:contentTypeScope="" ma:versionID="e3b682b12363ead389f05cfdcc1c094a">
  <xsd:schema xmlns:xsd="http://www.w3.org/2001/XMLSchema" xmlns:xs="http://www.w3.org/2001/XMLSchema" xmlns:p="http://schemas.microsoft.com/office/2006/metadata/properties" xmlns:ns3="6e3a8180-3b6e-4fb8-8a09-ac15c01bfe8e" xmlns:ns4="56e74673-5542-4b4d-89fc-127fcfb00e0d" targetNamespace="http://schemas.microsoft.com/office/2006/metadata/properties" ma:root="true" ma:fieldsID="f9ad8d02d0a085d2660ac6e827b11643" ns3:_="" ns4:_="">
    <xsd:import namespace="6e3a8180-3b6e-4fb8-8a09-ac15c01bfe8e"/>
    <xsd:import namespace="56e74673-5542-4b4d-89fc-127fcfb00e0d"/>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3a8180-3b6e-4fb8-8a09-ac15c01bfe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6e74673-5542-4b4d-89fc-127fcfb00e0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B32F71F-B46E-472A-AB04-1DC6E4F58D29}">
  <ds:schemaRefs>
    <ds:schemaRef ds:uri="http://schemas.microsoft.com/sharepoint/v3/contenttype/forms"/>
  </ds:schemaRefs>
</ds:datastoreItem>
</file>

<file path=customXml/itemProps2.xml><?xml version="1.0" encoding="utf-8"?>
<ds:datastoreItem xmlns:ds="http://schemas.openxmlformats.org/officeDocument/2006/customXml" ds:itemID="{85DA094A-E0B8-4582-BC51-1ED619734430}">
  <ds:schemaRefs>
    <ds:schemaRef ds:uri="56e74673-5542-4b4d-89fc-127fcfb00e0d"/>
    <ds:schemaRef ds:uri="6e3a8180-3b6e-4fb8-8a09-ac15c01bfe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9DBA539-A1FA-4A74-A420-FFEED37DA196}">
  <ds:schemaRefs>
    <ds:schemaRef ds:uri="http://www.w3.org/XML/1998/namespace"/>
    <ds:schemaRef ds:uri="http://purl.org/dc/dcmitype/"/>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6e3a8180-3b6e-4fb8-8a09-ac15c01bfe8e"/>
    <ds:schemaRef ds:uri="http://schemas.microsoft.com/office/infopath/2007/PartnerControls"/>
    <ds:schemaRef ds:uri="56e74673-5542-4b4d-89fc-127fcfb00e0d"/>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TM03457464[[fn=Dividend]]</Template>
  <TotalTime>0</TotalTime>
  <Words>1262</Words>
  <Application>Microsoft Office PowerPoint</Application>
  <PresentationFormat>Widescreen</PresentationFormat>
  <Paragraphs>120</Paragraphs>
  <Slides>21</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Understanding neurodiversity at home? </vt:lpstr>
      <vt:lpstr>Welcome different ways of learning</vt:lpstr>
      <vt:lpstr>PowerPoint Presentation</vt:lpstr>
      <vt:lpstr>Support Independence and Resilience</vt:lpstr>
      <vt:lpstr>PowerPoint Presentation</vt:lpstr>
      <vt:lpstr>PowerPoint Presentation</vt:lpstr>
      <vt:lpstr>What next?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Joint, Christina</dc:creator>
  <cp:lastModifiedBy>Mrs White</cp:lastModifiedBy>
  <cp:revision>1</cp:revision>
  <cp:lastPrinted>2022-11-24T12:21:13Z</cp:lastPrinted>
  <dcterms:created xsi:type="dcterms:W3CDTF">2021-06-30T11:57:17Z</dcterms:created>
  <dcterms:modified xsi:type="dcterms:W3CDTF">2022-11-24T15:40:10Z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0x0101002CF9DFA3C8638C4281427698DC6048D4</vt:lpwstr>
  </property>
</Properties>
</file>